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1"/>
  </p:notesMasterIdLst>
  <p:sldIdLst>
    <p:sldId id="256" r:id="rId3"/>
    <p:sldId id="400" r:id="rId4"/>
    <p:sldId id="518" r:id="rId5"/>
    <p:sldId id="285" r:id="rId6"/>
    <p:sldId id="269" r:id="rId7"/>
    <p:sldId id="521" r:id="rId8"/>
    <p:sldId id="271" r:id="rId9"/>
    <p:sldId id="522" r:id="rId10"/>
    <p:sldId id="272" r:id="rId11"/>
    <p:sldId id="523" r:id="rId12"/>
    <p:sldId id="276" r:id="rId13"/>
    <p:sldId id="453" r:id="rId14"/>
    <p:sldId id="452" r:id="rId15"/>
    <p:sldId id="278" r:id="rId16"/>
    <p:sldId id="516" r:id="rId17"/>
    <p:sldId id="515" r:id="rId18"/>
    <p:sldId id="454" r:id="rId19"/>
    <p:sldId id="293" r:id="rId20"/>
    <p:sldId id="290" r:id="rId21"/>
    <p:sldId id="411" r:id="rId22"/>
    <p:sldId id="295" r:id="rId23"/>
    <p:sldId id="287" r:id="rId24"/>
    <p:sldId id="517" r:id="rId25"/>
    <p:sldId id="413" r:id="rId26"/>
    <p:sldId id="414" r:id="rId27"/>
    <p:sldId id="524" r:id="rId28"/>
    <p:sldId id="425" r:id="rId29"/>
    <p:sldId id="51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an Tan (Assoc Prof)" initials="JT(P" lastIdx="1" clrIdx="0">
    <p:extLst>
      <p:ext uri="{19B8F6BF-5375-455C-9EA6-DF929625EA0E}">
        <p15:presenceInfo xmlns:p15="http://schemas.microsoft.com/office/powerpoint/2012/main" userId="S::j.tan@entuedu.onmicrosoft.com::d224b089-d463-4d8a-b7a5-f6fbbe7d75e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16"/>
    <p:restoredTop sz="88705"/>
  </p:normalViewPr>
  <p:slideViewPr>
    <p:cSldViewPr snapToGrid="0" snapToObjects="1">
      <p:cViewPr varScale="1">
        <p:scale>
          <a:sx n="103" d="100"/>
          <a:sy n="103" d="100"/>
        </p:scale>
        <p:origin x="20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68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8.png>
</file>

<file path=ppt/media/image180.png>
</file>

<file path=ppt/media/image19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E7EAF-7711-FA43-B856-1B0A347CB982}" type="datetimeFigureOut">
              <a:rPr lang="en-US" smtClean="0"/>
              <a:t>8/20/23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BA5BAD-175D-774F-AA5C-EC16459F1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16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This session presents a model of consumer choice, explains how we use it to analyze and predict behavior under different conditions.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BA5BAD-175D-774F-AA5C-EC16459F1C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07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>
            <a:extLst>
              <a:ext uri="{FF2B5EF4-FFF2-40B4-BE49-F238E27FC236}">
                <a16:creationId xmlns:a16="http://schemas.microsoft.com/office/drawing/2014/main" id="{0B92A88B-6983-4345-8232-E5C5DD1C7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3123" name="Rectangle 3">
            <a:extLst>
              <a:ext uri="{FF2B5EF4-FFF2-40B4-BE49-F238E27FC236}">
                <a16:creationId xmlns:a16="http://schemas.microsoft.com/office/drawing/2014/main" id="{87961B40-CE73-F34E-AB05-257AD6391E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34</a:t>
            </a:r>
          </a:p>
        </p:txBody>
      </p:sp>
      <p:sp>
        <p:nvSpPr>
          <p:cNvPr id="133124" name="Rectangle 4">
            <a:extLst>
              <a:ext uri="{FF2B5EF4-FFF2-40B4-BE49-F238E27FC236}">
                <a16:creationId xmlns:a16="http://schemas.microsoft.com/office/drawing/2014/main" id="{FB199D00-2BB6-AA4C-AECA-91FABFB2E3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3125" name="Rectangle 5">
            <a:extLst>
              <a:ext uri="{FF2B5EF4-FFF2-40B4-BE49-F238E27FC236}">
                <a16:creationId xmlns:a16="http://schemas.microsoft.com/office/drawing/2014/main" id="{D3ED9212-B0B8-2B41-B6E0-6CAB2CB70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3126" name="Rectangle 6">
            <a:extLst>
              <a:ext uri="{FF2B5EF4-FFF2-40B4-BE49-F238E27FC236}">
                <a16:creationId xmlns:a16="http://schemas.microsoft.com/office/drawing/2014/main" id="{C550D2B4-FBF2-BF40-A0B7-2005600FE6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33127" name="Rectangle 7">
            <a:extLst>
              <a:ext uri="{FF2B5EF4-FFF2-40B4-BE49-F238E27FC236}">
                <a16:creationId xmlns:a16="http://schemas.microsoft.com/office/drawing/2014/main" id="{4D0B390F-E4FF-9D48-A548-CF1B0F39BD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8775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>
            <a:extLst>
              <a:ext uri="{FF2B5EF4-FFF2-40B4-BE49-F238E27FC236}">
                <a16:creationId xmlns:a16="http://schemas.microsoft.com/office/drawing/2014/main" id="{7100EA95-E7A3-C541-ACB1-6C2AAFCE9F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29027" name="Rectangle 3">
            <a:extLst>
              <a:ext uri="{FF2B5EF4-FFF2-40B4-BE49-F238E27FC236}">
                <a16:creationId xmlns:a16="http://schemas.microsoft.com/office/drawing/2014/main" id="{FD5CFBFA-F8D4-714F-ACB1-7F38FB7E76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26</a:t>
            </a:r>
          </a:p>
        </p:txBody>
      </p:sp>
      <p:sp>
        <p:nvSpPr>
          <p:cNvPr id="129028" name="Rectangle 4">
            <a:extLst>
              <a:ext uri="{FF2B5EF4-FFF2-40B4-BE49-F238E27FC236}">
                <a16:creationId xmlns:a16="http://schemas.microsoft.com/office/drawing/2014/main" id="{FF01CBAF-2D99-9E44-A078-ED1A7C3923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29029" name="Rectangle 5">
            <a:extLst>
              <a:ext uri="{FF2B5EF4-FFF2-40B4-BE49-F238E27FC236}">
                <a16:creationId xmlns:a16="http://schemas.microsoft.com/office/drawing/2014/main" id="{9AFF9F80-F617-9747-9EBA-3A8ADE38E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29030" name="Rectangle 6">
            <a:extLst>
              <a:ext uri="{FF2B5EF4-FFF2-40B4-BE49-F238E27FC236}">
                <a16:creationId xmlns:a16="http://schemas.microsoft.com/office/drawing/2014/main" id="{09C6E3BC-0C9D-FD40-A9C2-4081A46EB3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29031" name="Rectangle 7">
            <a:extLst>
              <a:ext uri="{FF2B5EF4-FFF2-40B4-BE49-F238E27FC236}">
                <a16:creationId xmlns:a16="http://schemas.microsoft.com/office/drawing/2014/main" id="{E3C36072-01DB-FC45-AD91-CD17548A69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5839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>
            <a:extLst>
              <a:ext uri="{FF2B5EF4-FFF2-40B4-BE49-F238E27FC236}">
                <a16:creationId xmlns:a16="http://schemas.microsoft.com/office/drawing/2014/main" id="{9EBC1877-1F17-DB4E-B3E0-D304893F8A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5171" name="Rectangle 3">
            <a:extLst>
              <a:ext uri="{FF2B5EF4-FFF2-40B4-BE49-F238E27FC236}">
                <a16:creationId xmlns:a16="http://schemas.microsoft.com/office/drawing/2014/main" id="{65C0C6BC-176F-8D4E-AD7F-4D8B0AF400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38</a:t>
            </a:r>
          </a:p>
        </p:txBody>
      </p:sp>
      <p:sp>
        <p:nvSpPr>
          <p:cNvPr id="135172" name="Rectangle 4">
            <a:extLst>
              <a:ext uri="{FF2B5EF4-FFF2-40B4-BE49-F238E27FC236}">
                <a16:creationId xmlns:a16="http://schemas.microsoft.com/office/drawing/2014/main" id="{321231A4-1BC8-DB4A-BD79-1FEECEE82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5173" name="Rectangle 5">
            <a:extLst>
              <a:ext uri="{FF2B5EF4-FFF2-40B4-BE49-F238E27FC236}">
                <a16:creationId xmlns:a16="http://schemas.microsoft.com/office/drawing/2014/main" id="{99ACB8BF-4008-3645-8029-4C5F41063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5174" name="Rectangle 6">
            <a:extLst>
              <a:ext uri="{FF2B5EF4-FFF2-40B4-BE49-F238E27FC236}">
                <a16:creationId xmlns:a16="http://schemas.microsoft.com/office/drawing/2014/main" id="{51EFEA4B-BEC8-EA4D-AE63-E59785986BF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35175" name="Rectangle 7">
            <a:extLst>
              <a:ext uri="{FF2B5EF4-FFF2-40B4-BE49-F238E27FC236}">
                <a16:creationId xmlns:a16="http://schemas.microsoft.com/office/drawing/2014/main" id="{79944C61-80F3-C94B-9047-B05774F88C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7436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>
            <a:extLst>
              <a:ext uri="{FF2B5EF4-FFF2-40B4-BE49-F238E27FC236}">
                <a16:creationId xmlns:a16="http://schemas.microsoft.com/office/drawing/2014/main" id="{1F014DFE-0007-FD47-BD81-FA85EDAC85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7219" name="Rectangle 3">
            <a:extLst>
              <a:ext uri="{FF2B5EF4-FFF2-40B4-BE49-F238E27FC236}">
                <a16:creationId xmlns:a16="http://schemas.microsoft.com/office/drawing/2014/main" id="{36740EF2-25E5-AD42-8FBF-AAEF6310B2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40</a:t>
            </a:r>
          </a:p>
        </p:txBody>
      </p:sp>
      <p:sp>
        <p:nvSpPr>
          <p:cNvPr id="137220" name="Rectangle 4">
            <a:extLst>
              <a:ext uri="{FF2B5EF4-FFF2-40B4-BE49-F238E27FC236}">
                <a16:creationId xmlns:a16="http://schemas.microsoft.com/office/drawing/2014/main" id="{82B6A6C2-C78C-4247-9BBA-21F13361E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7221" name="Rectangle 5">
            <a:extLst>
              <a:ext uri="{FF2B5EF4-FFF2-40B4-BE49-F238E27FC236}">
                <a16:creationId xmlns:a16="http://schemas.microsoft.com/office/drawing/2014/main" id="{36B970C3-211A-E848-9E5E-83910022A6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7222" name="Rectangle 6">
            <a:extLst>
              <a:ext uri="{FF2B5EF4-FFF2-40B4-BE49-F238E27FC236}">
                <a16:creationId xmlns:a16="http://schemas.microsoft.com/office/drawing/2014/main" id="{80F9F09E-74C6-0445-92F1-47731E52E92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37223" name="Rectangle 7">
            <a:extLst>
              <a:ext uri="{FF2B5EF4-FFF2-40B4-BE49-F238E27FC236}">
                <a16:creationId xmlns:a16="http://schemas.microsoft.com/office/drawing/2014/main" id="{345D89B5-7DB3-5A48-BFFE-A3763483CF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8871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>
            <a:extLst>
              <a:ext uri="{FF2B5EF4-FFF2-40B4-BE49-F238E27FC236}">
                <a16:creationId xmlns:a16="http://schemas.microsoft.com/office/drawing/2014/main" id="{1F014DFE-0007-FD47-BD81-FA85EDAC85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7219" name="Rectangle 3">
            <a:extLst>
              <a:ext uri="{FF2B5EF4-FFF2-40B4-BE49-F238E27FC236}">
                <a16:creationId xmlns:a16="http://schemas.microsoft.com/office/drawing/2014/main" id="{36740EF2-25E5-AD42-8FBF-AAEF6310B2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40</a:t>
            </a:r>
          </a:p>
        </p:txBody>
      </p:sp>
      <p:sp>
        <p:nvSpPr>
          <p:cNvPr id="137220" name="Rectangle 4">
            <a:extLst>
              <a:ext uri="{FF2B5EF4-FFF2-40B4-BE49-F238E27FC236}">
                <a16:creationId xmlns:a16="http://schemas.microsoft.com/office/drawing/2014/main" id="{82B6A6C2-C78C-4247-9BBA-21F13361E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7221" name="Rectangle 5">
            <a:extLst>
              <a:ext uri="{FF2B5EF4-FFF2-40B4-BE49-F238E27FC236}">
                <a16:creationId xmlns:a16="http://schemas.microsoft.com/office/drawing/2014/main" id="{36B970C3-211A-E848-9E5E-83910022A6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7222" name="Rectangle 6">
            <a:extLst>
              <a:ext uri="{FF2B5EF4-FFF2-40B4-BE49-F238E27FC236}">
                <a16:creationId xmlns:a16="http://schemas.microsoft.com/office/drawing/2014/main" id="{80F9F09E-74C6-0445-92F1-47731E52E92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37223" name="Rectangle 7">
            <a:extLst>
              <a:ext uri="{FF2B5EF4-FFF2-40B4-BE49-F238E27FC236}">
                <a16:creationId xmlns:a16="http://schemas.microsoft.com/office/drawing/2014/main" id="{345D89B5-7DB3-5A48-BFFE-A3763483CF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19866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1026">
            <a:extLst>
              <a:ext uri="{FF2B5EF4-FFF2-40B4-BE49-F238E27FC236}">
                <a16:creationId xmlns:a16="http://schemas.microsoft.com/office/drawing/2014/main" id="{C8EFB738-BBC2-2A4B-B92D-36B3C6D8E2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8243" name="Rectangle 1027">
            <a:extLst>
              <a:ext uri="{FF2B5EF4-FFF2-40B4-BE49-F238E27FC236}">
                <a16:creationId xmlns:a16="http://schemas.microsoft.com/office/drawing/2014/main" id="{10C89168-29BF-EB4E-93A1-F4339FAA8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104</a:t>
            </a:r>
          </a:p>
        </p:txBody>
      </p:sp>
      <p:sp>
        <p:nvSpPr>
          <p:cNvPr id="138244" name="Rectangle 1028">
            <a:extLst>
              <a:ext uri="{FF2B5EF4-FFF2-40B4-BE49-F238E27FC236}">
                <a16:creationId xmlns:a16="http://schemas.microsoft.com/office/drawing/2014/main" id="{DC26EEE6-F8ED-CD4C-8698-A99D8A90EF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8245" name="Rectangle 1029">
            <a:extLst>
              <a:ext uri="{FF2B5EF4-FFF2-40B4-BE49-F238E27FC236}">
                <a16:creationId xmlns:a16="http://schemas.microsoft.com/office/drawing/2014/main" id="{6368DF01-A89D-8E46-A2C4-B77EFB94C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8246" name="Rectangle 1030">
            <a:extLst>
              <a:ext uri="{FF2B5EF4-FFF2-40B4-BE49-F238E27FC236}">
                <a16:creationId xmlns:a16="http://schemas.microsoft.com/office/drawing/2014/main" id="{D1DDE40C-DFE5-EF40-A6C5-044623E060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38247" name="Rectangle 1031">
            <a:extLst>
              <a:ext uri="{FF2B5EF4-FFF2-40B4-BE49-F238E27FC236}">
                <a16:creationId xmlns:a16="http://schemas.microsoft.com/office/drawing/2014/main" id="{6290603C-CE2F-3542-A165-5D60E62A346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0959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>
            <a:extLst>
              <a:ext uri="{FF2B5EF4-FFF2-40B4-BE49-F238E27FC236}">
                <a16:creationId xmlns:a16="http://schemas.microsoft.com/office/drawing/2014/main" id="{9B43C142-A0A6-3C4E-9263-1B5D020005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6739" name="Rectangle 3">
            <a:extLst>
              <a:ext uri="{FF2B5EF4-FFF2-40B4-BE49-F238E27FC236}">
                <a16:creationId xmlns:a16="http://schemas.microsoft.com/office/drawing/2014/main" id="{7A73BBE1-C910-FC4D-A64C-988873CF4D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8</a:t>
            </a:r>
          </a:p>
        </p:txBody>
      </p:sp>
      <p:sp>
        <p:nvSpPr>
          <p:cNvPr id="116740" name="Rectangle 4">
            <a:extLst>
              <a:ext uri="{FF2B5EF4-FFF2-40B4-BE49-F238E27FC236}">
                <a16:creationId xmlns:a16="http://schemas.microsoft.com/office/drawing/2014/main" id="{30456B17-3EE3-4A4C-8C81-413D10B69D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6741" name="Rectangle 5">
            <a:extLst>
              <a:ext uri="{FF2B5EF4-FFF2-40B4-BE49-F238E27FC236}">
                <a16:creationId xmlns:a16="http://schemas.microsoft.com/office/drawing/2014/main" id="{9FF32206-6726-D44A-84E4-FE41FB9B1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6742" name="Rectangle 6">
            <a:extLst>
              <a:ext uri="{FF2B5EF4-FFF2-40B4-BE49-F238E27FC236}">
                <a16:creationId xmlns:a16="http://schemas.microsoft.com/office/drawing/2014/main" id="{217B8854-8603-B348-A4C4-616240ACA7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16743" name="Rectangle 7">
            <a:extLst>
              <a:ext uri="{FF2B5EF4-FFF2-40B4-BE49-F238E27FC236}">
                <a16:creationId xmlns:a16="http://schemas.microsoft.com/office/drawing/2014/main" id="{54011B4E-0F08-1C49-AB0C-23CBCD4868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1679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>
            <a:extLst>
              <a:ext uri="{FF2B5EF4-FFF2-40B4-BE49-F238E27FC236}">
                <a16:creationId xmlns:a16="http://schemas.microsoft.com/office/drawing/2014/main" id="{396D1577-1A2B-D443-A10F-2FD31107E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8787" name="Rectangle 3">
            <a:extLst>
              <a:ext uri="{FF2B5EF4-FFF2-40B4-BE49-F238E27FC236}">
                <a16:creationId xmlns:a16="http://schemas.microsoft.com/office/drawing/2014/main" id="{6138400A-045D-0841-9CB3-8CBE2E9F5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10</a:t>
            </a:r>
          </a:p>
        </p:txBody>
      </p:sp>
      <p:sp>
        <p:nvSpPr>
          <p:cNvPr id="118788" name="Rectangle 4">
            <a:extLst>
              <a:ext uri="{FF2B5EF4-FFF2-40B4-BE49-F238E27FC236}">
                <a16:creationId xmlns:a16="http://schemas.microsoft.com/office/drawing/2014/main" id="{C7F91135-0D4D-204D-8C1A-AE4A5EA82D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8789" name="Rectangle 5">
            <a:extLst>
              <a:ext uri="{FF2B5EF4-FFF2-40B4-BE49-F238E27FC236}">
                <a16:creationId xmlns:a16="http://schemas.microsoft.com/office/drawing/2014/main" id="{45599EAD-FD30-3744-9C44-46A8AD032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8790" name="Rectangle 6">
            <a:extLst>
              <a:ext uri="{FF2B5EF4-FFF2-40B4-BE49-F238E27FC236}">
                <a16:creationId xmlns:a16="http://schemas.microsoft.com/office/drawing/2014/main" id="{E4CC72E6-6847-AC45-9678-1859F0B3F9A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18791" name="Rectangle 7">
            <a:extLst>
              <a:ext uri="{FF2B5EF4-FFF2-40B4-BE49-F238E27FC236}">
                <a16:creationId xmlns:a16="http://schemas.microsoft.com/office/drawing/2014/main" id="{0AD4593E-78FB-1841-87A1-C2A1D41C46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4286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>
            <a:extLst>
              <a:ext uri="{FF2B5EF4-FFF2-40B4-BE49-F238E27FC236}">
                <a16:creationId xmlns:a16="http://schemas.microsoft.com/office/drawing/2014/main" id="{429FBA82-0492-134C-A29D-01315BFE92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9811" name="Rectangle 3">
            <a:extLst>
              <a:ext uri="{FF2B5EF4-FFF2-40B4-BE49-F238E27FC236}">
                <a16:creationId xmlns:a16="http://schemas.microsoft.com/office/drawing/2014/main" id="{76F25596-C16C-A94F-BEA2-2262B7528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11</a:t>
            </a:r>
          </a:p>
        </p:txBody>
      </p:sp>
      <p:sp>
        <p:nvSpPr>
          <p:cNvPr id="119812" name="Rectangle 4">
            <a:extLst>
              <a:ext uri="{FF2B5EF4-FFF2-40B4-BE49-F238E27FC236}">
                <a16:creationId xmlns:a16="http://schemas.microsoft.com/office/drawing/2014/main" id="{8012AA0B-A2EB-3F4A-BCF0-42D73B140E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9813" name="Rectangle 5">
            <a:extLst>
              <a:ext uri="{FF2B5EF4-FFF2-40B4-BE49-F238E27FC236}">
                <a16:creationId xmlns:a16="http://schemas.microsoft.com/office/drawing/2014/main" id="{C73F989E-5A04-6741-900A-B4A3049A4A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9814" name="Rectangle 6">
            <a:extLst>
              <a:ext uri="{FF2B5EF4-FFF2-40B4-BE49-F238E27FC236}">
                <a16:creationId xmlns:a16="http://schemas.microsoft.com/office/drawing/2014/main" id="{430ADE8F-B3BE-034F-AEDE-AA61C44A851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19815" name="Rectangle 7">
            <a:extLst>
              <a:ext uri="{FF2B5EF4-FFF2-40B4-BE49-F238E27FC236}">
                <a16:creationId xmlns:a16="http://schemas.microsoft.com/office/drawing/2014/main" id="{5F947A55-6B23-AC49-BC20-7095432F41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1863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>
            <a:extLst>
              <a:ext uri="{FF2B5EF4-FFF2-40B4-BE49-F238E27FC236}">
                <a16:creationId xmlns:a16="http://schemas.microsoft.com/office/drawing/2014/main" id="{DDD4F9F6-B958-2F48-AA0F-31E63B9C21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22883" name="Rectangle 3">
            <a:extLst>
              <a:ext uri="{FF2B5EF4-FFF2-40B4-BE49-F238E27FC236}">
                <a16:creationId xmlns:a16="http://schemas.microsoft.com/office/drawing/2014/main" id="{691FB26A-9B30-4B4D-A40F-74A023044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15</a:t>
            </a:r>
          </a:p>
        </p:txBody>
      </p:sp>
      <p:sp>
        <p:nvSpPr>
          <p:cNvPr id="122884" name="Rectangle 4">
            <a:extLst>
              <a:ext uri="{FF2B5EF4-FFF2-40B4-BE49-F238E27FC236}">
                <a16:creationId xmlns:a16="http://schemas.microsoft.com/office/drawing/2014/main" id="{16246F5E-5FC3-584E-8E22-CFF9AF642B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22885" name="Rectangle 5">
            <a:extLst>
              <a:ext uri="{FF2B5EF4-FFF2-40B4-BE49-F238E27FC236}">
                <a16:creationId xmlns:a16="http://schemas.microsoft.com/office/drawing/2014/main" id="{38A49BEC-F5DE-D944-BEE5-2693D53574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22886" name="Rectangle 6">
            <a:extLst>
              <a:ext uri="{FF2B5EF4-FFF2-40B4-BE49-F238E27FC236}">
                <a16:creationId xmlns:a16="http://schemas.microsoft.com/office/drawing/2014/main" id="{D65E9F57-A3A6-6747-B84B-1927B07D8C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22887" name="Rectangle 7">
            <a:extLst>
              <a:ext uri="{FF2B5EF4-FFF2-40B4-BE49-F238E27FC236}">
                <a16:creationId xmlns:a16="http://schemas.microsoft.com/office/drawing/2014/main" id="{DB5CFAFE-18F8-EA48-B0C6-90B3A02EAC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7102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>
            <a:extLst>
              <a:ext uri="{FF2B5EF4-FFF2-40B4-BE49-F238E27FC236}">
                <a16:creationId xmlns:a16="http://schemas.microsoft.com/office/drawing/2014/main" id="{604E37B9-9605-8543-BE63-050F421CF8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id="{9184CDC8-47BF-C14E-A808-2518B06B4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17</a:t>
            </a:r>
          </a:p>
        </p:txBody>
      </p:sp>
      <p:sp>
        <p:nvSpPr>
          <p:cNvPr id="123908" name="Rectangle 4">
            <a:extLst>
              <a:ext uri="{FF2B5EF4-FFF2-40B4-BE49-F238E27FC236}">
                <a16:creationId xmlns:a16="http://schemas.microsoft.com/office/drawing/2014/main" id="{CFE0083A-65AC-8641-9106-246EC91E21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23909" name="Rectangle 5">
            <a:extLst>
              <a:ext uri="{FF2B5EF4-FFF2-40B4-BE49-F238E27FC236}">
                <a16:creationId xmlns:a16="http://schemas.microsoft.com/office/drawing/2014/main" id="{ED722AC4-31B9-1145-8EA7-F7A4A5CD0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23910" name="Rectangle 6">
            <a:extLst>
              <a:ext uri="{FF2B5EF4-FFF2-40B4-BE49-F238E27FC236}">
                <a16:creationId xmlns:a16="http://schemas.microsoft.com/office/drawing/2014/main" id="{5430986B-1A71-EE4E-9A46-BDAFB5EE64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23911" name="Rectangle 7">
            <a:extLst>
              <a:ext uri="{FF2B5EF4-FFF2-40B4-BE49-F238E27FC236}">
                <a16:creationId xmlns:a16="http://schemas.microsoft.com/office/drawing/2014/main" id="{383A21DD-FA47-4048-A49F-7F4556458B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0074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>
            <a:extLst>
              <a:ext uri="{FF2B5EF4-FFF2-40B4-BE49-F238E27FC236}">
                <a16:creationId xmlns:a16="http://schemas.microsoft.com/office/drawing/2014/main" id="{DCBA2E87-25E2-7142-81E8-06C5149293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0051" name="Rectangle 3">
            <a:extLst>
              <a:ext uri="{FF2B5EF4-FFF2-40B4-BE49-F238E27FC236}">
                <a16:creationId xmlns:a16="http://schemas.microsoft.com/office/drawing/2014/main" id="{C2846999-E0F7-284F-B25F-745B05B651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32</a:t>
            </a:r>
          </a:p>
        </p:txBody>
      </p:sp>
      <p:sp>
        <p:nvSpPr>
          <p:cNvPr id="130052" name="Rectangle 4">
            <a:extLst>
              <a:ext uri="{FF2B5EF4-FFF2-40B4-BE49-F238E27FC236}">
                <a16:creationId xmlns:a16="http://schemas.microsoft.com/office/drawing/2014/main" id="{D77F8EC9-5542-CE4C-BFB6-38E2968B9E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0053" name="Rectangle 5">
            <a:extLst>
              <a:ext uri="{FF2B5EF4-FFF2-40B4-BE49-F238E27FC236}">
                <a16:creationId xmlns:a16="http://schemas.microsoft.com/office/drawing/2014/main" id="{D8FFBCDB-A3A0-B74A-9D79-F836CEBA8A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0054" name="Rectangle 6">
            <a:extLst>
              <a:ext uri="{FF2B5EF4-FFF2-40B4-BE49-F238E27FC236}">
                <a16:creationId xmlns:a16="http://schemas.microsoft.com/office/drawing/2014/main" id="{002C5DE6-714E-244B-A5D0-8E523BD3F4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30055" name="Rectangle 7">
            <a:extLst>
              <a:ext uri="{FF2B5EF4-FFF2-40B4-BE49-F238E27FC236}">
                <a16:creationId xmlns:a16="http://schemas.microsoft.com/office/drawing/2014/main" id="{21349BEB-179E-604D-9B1F-D00387CC5A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45334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2">
            <a:extLst>
              <a:ext uri="{FF2B5EF4-FFF2-40B4-BE49-F238E27FC236}">
                <a16:creationId xmlns:a16="http://schemas.microsoft.com/office/drawing/2014/main" id="{4AC0702C-0823-5A4E-BE53-E70C05EBF1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1075" name="Rectangle 3">
            <a:extLst>
              <a:ext uri="{FF2B5EF4-FFF2-40B4-BE49-F238E27FC236}">
                <a16:creationId xmlns:a16="http://schemas.microsoft.com/office/drawing/2014/main" id="{67F4439A-EF5B-284A-B52F-BF4BC5CB2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29</a:t>
            </a:r>
          </a:p>
        </p:txBody>
      </p:sp>
      <p:sp>
        <p:nvSpPr>
          <p:cNvPr id="131076" name="Rectangle 4">
            <a:extLst>
              <a:ext uri="{FF2B5EF4-FFF2-40B4-BE49-F238E27FC236}">
                <a16:creationId xmlns:a16="http://schemas.microsoft.com/office/drawing/2014/main" id="{BE349815-2302-9F49-B368-CF5A60B6C7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1077" name="Rectangle 5">
            <a:extLst>
              <a:ext uri="{FF2B5EF4-FFF2-40B4-BE49-F238E27FC236}">
                <a16:creationId xmlns:a16="http://schemas.microsoft.com/office/drawing/2014/main" id="{85D0FC79-1B1E-834D-8547-F5F22831A9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1078" name="Rectangle 6">
            <a:extLst>
              <a:ext uri="{FF2B5EF4-FFF2-40B4-BE49-F238E27FC236}">
                <a16:creationId xmlns:a16="http://schemas.microsoft.com/office/drawing/2014/main" id="{3D2D88D8-D043-C44F-B132-31D4DF8C1C8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31079" name="Rectangle 7">
            <a:extLst>
              <a:ext uri="{FF2B5EF4-FFF2-40B4-BE49-F238E27FC236}">
                <a16:creationId xmlns:a16="http://schemas.microsoft.com/office/drawing/2014/main" id="{1FCB9019-BCAA-7940-A424-946FB00FC8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79270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1026">
            <a:extLst>
              <a:ext uri="{FF2B5EF4-FFF2-40B4-BE49-F238E27FC236}">
                <a16:creationId xmlns:a16="http://schemas.microsoft.com/office/drawing/2014/main" id="{E832B137-A8EA-864F-B59E-8FD07C1BEB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2099" name="Rectangle 1027">
            <a:extLst>
              <a:ext uri="{FF2B5EF4-FFF2-40B4-BE49-F238E27FC236}">
                <a16:creationId xmlns:a16="http://schemas.microsoft.com/office/drawing/2014/main" id="{1B1F52B3-9021-754D-A9A7-EFF9B14715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32</a:t>
            </a:r>
          </a:p>
        </p:txBody>
      </p:sp>
      <p:sp>
        <p:nvSpPr>
          <p:cNvPr id="132100" name="Rectangle 1028">
            <a:extLst>
              <a:ext uri="{FF2B5EF4-FFF2-40B4-BE49-F238E27FC236}">
                <a16:creationId xmlns:a16="http://schemas.microsoft.com/office/drawing/2014/main" id="{CC3977F8-CA23-2940-86B0-1EB85806F7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2101" name="Rectangle 1029">
            <a:extLst>
              <a:ext uri="{FF2B5EF4-FFF2-40B4-BE49-F238E27FC236}">
                <a16:creationId xmlns:a16="http://schemas.microsoft.com/office/drawing/2014/main" id="{8DFEEE00-B116-AB44-9944-1717B3184C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32102" name="Rectangle 1030">
            <a:extLst>
              <a:ext uri="{FF2B5EF4-FFF2-40B4-BE49-F238E27FC236}">
                <a16:creationId xmlns:a16="http://schemas.microsoft.com/office/drawing/2014/main" id="{FEB251B2-2D35-5D45-AAA9-F4C0083394C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32103" name="Rectangle 1031">
            <a:extLst>
              <a:ext uri="{FF2B5EF4-FFF2-40B4-BE49-F238E27FC236}">
                <a16:creationId xmlns:a16="http://schemas.microsoft.com/office/drawing/2014/main" id="{586CEA4C-B88D-C948-AD99-9EB3DCD823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0180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724B-FFE6-D946-8E8A-6F06A423F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0437DA-2D50-DE42-9AD1-A35BF1D650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AC035-6C0F-2E4A-83CD-5D6459E41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4C471-48DD-FF44-B900-8B77D664E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ECAF7-5529-DE46-8FBD-DD13D3CC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43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AEA2-B226-7C41-9CED-3A2A64268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3A9001-9D77-C04E-A502-D60FB5139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3A8B9-D128-9544-9262-AEB06AECE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B60A0-E5ED-8D4D-B391-38408966B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FD1E7-C07F-6E48-BCEC-B5B6A41C9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47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D32FF2-9C29-0C4D-9722-72007DD6D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B5F9D-37AA-114B-AEEA-138771346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BBAAD-DC9B-F74E-B1A2-2836E514C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F76AC-1219-FD49-9011-506052F1B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DBEB71-B567-6046-A733-E0BB7D800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56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9E8A6-59EE-C549-8BA0-C0E13E4D35B4}" type="datetime1">
              <a:rPr lang="en-SG" smtClean="0"/>
              <a:t>20/8/23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23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FF4D-EB4B-7044-9702-E89D4F0E2F7B}" type="datetime1">
              <a:rPr lang="en-SG" smtClean="0"/>
              <a:t>20/8/23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42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AC7AD-9E75-A648-BAD6-A9205AABE878}" type="datetime1">
              <a:rPr lang="en-SG" smtClean="0"/>
              <a:t>20/8/23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306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A1C6-D654-664C-8D80-285A9233F92F}" type="datetime1">
              <a:rPr lang="en-SG" smtClean="0"/>
              <a:t>20/8/23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649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0070-F7F3-8547-A75C-0828D7CDBAB3}" type="datetime1">
              <a:rPr lang="en-SG" smtClean="0"/>
              <a:t>20/8/23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2669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99D4A-6E57-234D-9603-D46399302596}" type="datetime1">
              <a:rPr lang="en-SG" smtClean="0"/>
              <a:t>20/8/23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0453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8CD82-7EF5-9747-A39B-D8D4ED6E0C0F}" type="datetime1">
              <a:rPr lang="en-SG" smtClean="0"/>
              <a:t>20/8/23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308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DAD95-263F-7D4E-AC3D-E32B6E098DEF}" type="datetime1">
              <a:rPr lang="en-SG" smtClean="0"/>
              <a:t>20/8/23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100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37883-516F-0F44-8573-48C64B511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34467-E285-0447-9B51-07CDA395E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26C11-9CD8-1949-94B1-CB395ACF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91C87-EA16-B243-8EFB-287B715F5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119F7-0029-EA44-8A7A-75B6A451F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814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42392-81A8-BB4A-8782-131CD6BEED32}" type="datetime1">
              <a:rPr lang="en-SG" smtClean="0"/>
              <a:t>20/8/23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10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C0AA4-4B01-5C48-8AE4-8ACFF5CD29CF}" type="datetime1">
              <a:rPr lang="en-SG" smtClean="0"/>
              <a:t>20/8/23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944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6C588-B3E4-6748-ACFC-EA39496AB05C}" type="datetime1">
              <a:rPr lang="en-SG" smtClean="0"/>
              <a:t>20/8/23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32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118A-19C0-0847-B37F-E05234CF1F3A}" type="datetime1">
              <a:rPr lang="en-SG" smtClean="0"/>
              <a:t>20/8/23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809438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38C21-451A-DD43-BD3E-889720743F28}" type="datetime1">
              <a:rPr lang="en-SG" smtClean="0"/>
              <a:t>20/8/23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128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BA65A-4D3F-7148-9764-BC0A441AB773}" type="datetime1">
              <a:rPr lang="en-SG" smtClean="0"/>
              <a:t>20/8/23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840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F5168-BC4F-5B45-976F-12FA278C9682}" type="datetime1">
              <a:rPr lang="en-SG" smtClean="0"/>
              <a:t>20/8/23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2873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FFC8-5FD8-F548-B2BA-FB9B1BCC265C}" type="datetime1">
              <a:rPr lang="en-SG" smtClean="0"/>
              <a:t>20/8/23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652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96B5E041-ADAA-E24D-8F90-8EB0530917E5}" type="datetime1">
              <a:rPr lang="en-SG" smtClean="0"/>
              <a:t>20/8/23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94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90DFC-2609-E046-AA9C-020DD2544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C46FD-418C-2945-9152-A04E3DBDB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6A84E-B6C7-8049-B991-53DEA1261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FB63B-549B-A04B-9EF4-200F722C0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99DBB-C970-1E4D-94E0-0934822BF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333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9C235-D420-7C49-A566-0F11A69F4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B758D-9C62-EF4D-9BA1-D5D811722D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B6D408-D4ED-A944-B847-4663C7BA3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2287F2-1B7A-0742-9820-68024856C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C23E86-E2E7-F14B-B013-06DC2BD13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CD5FA-02CD-A34C-BF26-FC3507448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4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C1B56-F333-F341-824A-2B01754E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2E91D-AB0C-794F-B07D-ED1FEC8E4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96468-2E68-624E-BF60-3819C0F1E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068EFC-5D55-E04A-9127-D4F0242D96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4EE02C-B5C7-DA4A-88C6-BD11F4B3C2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AB12F9-C568-2A4A-AD43-34A30A0A5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9B3D70-2306-F447-B101-F09D22B10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6D3117-E0A8-104C-8ED9-CB41000E3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85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890F4-5F0C-D54F-A458-DFC7A3E6F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BAACC4-72E7-9347-81DB-4105D2161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B5F002-99FE-F147-9043-587761E4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29E1DE-1AE5-4147-8C41-E089FFA65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92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BE8343-1C37-DE43-AFEF-A05E7B70D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3CB040-9F49-6E4C-8858-CA1A844E0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47D6C1-38D6-074F-B2F1-02E61785E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025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0DFAA-26D2-5F4C-9FC6-48DD12FD3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8A48D-BA0D-E648-8116-BD746E139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FB2D47-4BE7-BE45-99D9-A01B836CD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B1E16A-2F40-3546-B180-654A24496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A9E50-C87B-564B-B692-2C10CA397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45E25-CD68-B04A-86E0-AB2A4C9DB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823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740B4-716C-6541-8B6F-70A5D3750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3C685B-9C16-C341-84EA-0F62C822A6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693B0-3022-8E40-A9A5-A9DDE7181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9A4220-668C-8E41-9D11-D77AAC137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3DFD9-6F9C-4840-85A8-D289DD6CB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2B853-CD15-DB4E-9794-7222E70E0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594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5C642B-B693-544D-A78D-97CD6B000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64C63-D8A9-134B-B803-14E195C07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A63A5-ECB3-3F44-B933-49372E2D3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A5ABC-B324-5C47-B196-6AB3CFA48C65}" type="datetimeFigureOut">
              <a:rPr lang="en-US" smtClean="0"/>
              <a:t>8/20/23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77815-730F-8A43-87E7-CC12B3C5B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9F5D8-16CF-3948-A661-058E20C28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BB0C4-6676-D348-824B-786FBF887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69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D52E7-AA77-EF42-A6B3-7A7AB90B301A}" type="datetime1">
              <a:rPr lang="en-SG" smtClean="0"/>
              <a:t>20/8/23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97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Nanyang_Technological_University.sv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youtube.com/watch?v=_j8iaqmQKJI" TargetMode="Externa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CC5D-B653-2E4C-A89F-BECB49FAA3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Principles of Microeconomics</a:t>
            </a:r>
            <a:br>
              <a:rPr lang="en-US" dirty="0"/>
            </a:br>
            <a:r>
              <a:rPr lang="en-US" sz="2800" dirty="0"/>
              <a:t>Session 2: Crazy Rich Asians </a:t>
            </a:r>
            <a:br>
              <a:rPr lang="en-US" sz="2800" dirty="0"/>
            </a:br>
            <a:r>
              <a:rPr lang="en-US" sz="2800"/>
              <a:t>(Consumption 1) </a:t>
            </a: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9A2941-AD5B-BB49-AA2B-C2C9D61732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Associate Professor Jonathan Tan</a:t>
            </a:r>
          </a:p>
          <a:p>
            <a:r>
              <a:rPr lang="en-US" i="1" dirty="0" err="1"/>
              <a:t>j.tan@ntu.edu.sg</a:t>
            </a:r>
            <a:endParaRPr lang="en-US" i="1" dirty="0"/>
          </a:p>
        </p:txBody>
      </p:sp>
      <p:pic>
        <p:nvPicPr>
          <p:cNvPr id="4" name="Picture 3" descr="File:Nanyang Technological University.svg - Wikipedia">
            <a:extLst>
              <a:ext uri="{FF2B5EF4-FFF2-40B4-BE49-F238E27FC236}">
                <a16:creationId xmlns:a16="http://schemas.microsoft.com/office/drawing/2014/main" id="{ECBC070E-0449-E540-BA98-8866A8514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560757" y="3015796"/>
            <a:ext cx="2309608" cy="8264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9AEB57-CD6E-1E4D-8A25-BAE240CAD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7729870" cy="258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360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EAF48-73A9-E916-1091-F1A091EB1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for thought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8E766-E6AC-687C-D6E9-75050D4B5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075959"/>
          </a:xfrm>
        </p:spPr>
        <p:txBody>
          <a:bodyPr>
            <a:normAutofit/>
          </a:bodyPr>
          <a:lstStyle/>
          <a:p>
            <a:r>
              <a:rPr lang="en-US" dirty="0"/>
              <a:t>You are at an “economy rice” stall:</a:t>
            </a:r>
          </a:p>
          <a:p>
            <a:pPr lvl="1"/>
            <a:r>
              <a:rPr lang="en-US" dirty="0"/>
              <a:t>3 meat 0 veg?</a:t>
            </a:r>
          </a:p>
          <a:p>
            <a:pPr lvl="1"/>
            <a:r>
              <a:rPr lang="en-US" dirty="0"/>
              <a:t>2 meat 1 veg?</a:t>
            </a:r>
          </a:p>
          <a:p>
            <a:pPr lvl="1"/>
            <a:r>
              <a:rPr lang="en-US" dirty="0"/>
              <a:t>1 meat 2 veg? </a:t>
            </a:r>
          </a:p>
          <a:p>
            <a:pPr lvl="1"/>
            <a:r>
              <a:rPr lang="en-US" dirty="0"/>
              <a:t>0 meat 3 veg?</a:t>
            </a:r>
          </a:p>
          <a:p>
            <a:pPr lvl="1"/>
            <a:endParaRPr lang="en-US" dirty="0"/>
          </a:p>
          <a:p>
            <a:r>
              <a:rPr lang="en-US" dirty="0"/>
              <a:t>Would a regular diner prefer 1 meat 1 veg to</a:t>
            </a:r>
          </a:p>
          <a:p>
            <a:pPr lvl="1"/>
            <a:r>
              <a:rPr lang="en-US" dirty="0"/>
              <a:t>2 meat 2 veg?</a:t>
            </a:r>
          </a:p>
          <a:p>
            <a:pPr lvl="1"/>
            <a:r>
              <a:rPr lang="en-US" dirty="0"/>
              <a:t>3 meat 3 veg?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How can we graphically describe such preferences?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66E37-E35A-7CB1-B588-A053A443F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E692D9-D3F3-6239-844F-BA2455385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111" y="2153653"/>
            <a:ext cx="3871495" cy="21777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D4FEA3-C6FF-A837-6BD7-660C261ED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2111" y="4148638"/>
            <a:ext cx="3871495" cy="270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06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93" name="Rectangle 45">
            <a:extLst>
              <a:ext uri="{FF2B5EF4-FFF2-40B4-BE49-F238E27FC236}">
                <a16:creationId xmlns:a16="http://schemas.microsoft.com/office/drawing/2014/main" id="{E7EB3B4E-4606-2345-8A43-8B26A292E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6622" y="2321562"/>
            <a:ext cx="1984374" cy="1889127"/>
          </a:xfrm>
          <a:prstGeom prst="rect">
            <a:avLst/>
          </a:prstGeom>
          <a:solidFill>
            <a:srgbClr val="FF99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04492" name="Rectangle 44">
            <a:extLst>
              <a:ext uri="{FF2B5EF4-FFF2-40B4-BE49-F238E27FC236}">
                <a16:creationId xmlns:a16="http://schemas.microsoft.com/office/drawing/2014/main" id="{0A3203C3-7D14-C843-BA19-A39FEE8241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9870" y="4256727"/>
            <a:ext cx="1936747" cy="1738310"/>
          </a:xfrm>
          <a:prstGeom prst="rect">
            <a:avLst/>
          </a:prstGeom>
          <a:solidFill>
            <a:srgbClr val="FFCC00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04486" name="Rectangle 38">
            <a:extLst>
              <a:ext uri="{FF2B5EF4-FFF2-40B4-BE49-F238E27FC236}">
                <a16:creationId xmlns:a16="http://schemas.microsoft.com/office/drawing/2014/main" id="{19A20C92-C616-254B-8E4A-2D51D76898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8970" y="2289812"/>
            <a:ext cx="2470150" cy="1320800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2"/>
            </a:solidFill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The consumer prefers</a:t>
            </a:r>
          </a:p>
          <a:p>
            <a:pPr algn="ctr"/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A</a:t>
            </a:r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 to all combinations</a:t>
            </a:r>
          </a:p>
          <a:p>
            <a:pPr algn="ct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in the yellow box, while</a:t>
            </a:r>
          </a:p>
          <a:p>
            <a:pPr algn="ct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all those in the pink</a:t>
            </a:r>
          </a:p>
          <a:p>
            <a:pPr algn="ct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box are preferred to 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A.</a:t>
            </a:r>
          </a:p>
        </p:txBody>
      </p:sp>
      <p:grpSp>
        <p:nvGrpSpPr>
          <p:cNvPr id="2" name="Group 43">
            <a:extLst>
              <a:ext uri="{FF2B5EF4-FFF2-40B4-BE49-F238E27FC236}">
                <a16:creationId xmlns:a16="http://schemas.microsoft.com/office/drawing/2014/main" id="{85F50B12-04AF-B24C-A47B-EBDA0EB16B1A}"/>
              </a:ext>
            </a:extLst>
          </p:cNvPr>
          <p:cNvGrpSpPr>
            <a:grpSpLocks/>
          </p:cNvGrpSpPr>
          <p:nvPr/>
        </p:nvGrpSpPr>
        <p:grpSpPr bwMode="auto">
          <a:xfrm>
            <a:off x="1199834" y="2286637"/>
            <a:ext cx="6610349" cy="4084638"/>
            <a:chOff x="415" y="1408"/>
            <a:chExt cx="4164" cy="2573"/>
          </a:xfrm>
        </p:grpSpPr>
        <p:sp>
          <p:nvSpPr>
            <p:cNvPr id="11287" name="Line 8">
              <a:extLst>
                <a:ext uri="{FF2B5EF4-FFF2-40B4-BE49-F238E27FC236}">
                  <a16:creationId xmlns:a16="http://schemas.microsoft.com/office/drawing/2014/main" id="{AAF008B5-8029-1C4A-8A71-073259F956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1408"/>
              <a:ext cx="0" cy="2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88" name="Line 9">
              <a:extLst>
                <a:ext uri="{FF2B5EF4-FFF2-40B4-BE49-F238E27FC236}">
                  <a16:creationId xmlns:a16="http://schemas.microsoft.com/office/drawing/2014/main" id="{F341685E-B729-4E48-8A11-530649F74A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1" y="3760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89" name="Rectangle 10">
              <a:extLst>
                <a:ext uri="{FF2B5EF4-FFF2-40B4-BE49-F238E27FC236}">
                  <a16:creationId xmlns:a16="http://schemas.microsoft.com/office/drawing/2014/main" id="{76D08BD2-ECD0-D74A-B093-8181C1E7F8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2" y="3668"/>
              <a:ext cx="46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Food</a:t>
              </a:r>
            </a:p>
          </p:txBody>
        </p:sp>
        <p:sp>
          <p:nvSpPr>
            <p:cNvPr id="11290" name="Rectangle 11">
              <a:extLst>
                <a:ext uri="{FF2B5EF4-FFF2-40B4-BE49-F238E27FC236}">
                  <a16:creationId xmlns:a16="http://schemas.microsoft.com/office/drawing/2014/main" id="{41C40662-FCAA-AD4D-80D0-56077292A9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3236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10</a:t>
              </a:r>
            </a:p>
          </p:txBody>
        </p:sp>
        <p:sp>
          <p:nvSpPr>
            <p:cNvPr id="11291" name="Rectangle 12">
              <a:extLst>
                <a:ext uri="{FF2B5EF4-FFF2-40B4-BE49-F238E27FC236}">
                  <a16:creationId xmlns:a16="http://schemas.microsoft.com/office/drawing/2014/main" id="{4A03E4FE-9AAE-2240-95BF-A6FFE4F287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2772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20</a:t>
              </a:r>
            </a:p>
          </p:txBody>
        </p:sp>
        <p:sp>
          <p:nvSpPr>
            <p:cNvPr id="11292" name="Rectangle 13">
              <a:extLst>
                <a:ext uri="{FF2B5EF4-FFF2-40B4-BE49-F238E27FC236}">
                  <a16:creationId xmlns:a16="http://schemas.microsoft.com/office/drawing/2014/main" id="{A5785924-F659-684F-AB91-DACAF9AE9C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2297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30</a:t>
              </a:r>
            </a:p>
          </p:txBody>
        </p:sp>
        <p:sp>
          <p:nvSpPr>
            <p:cNvPr id="11293" name="Rectangle 14">
              <a:extLst>
                <a:ext uri="{FF2B5EF4-FFF2-40B4-BE49-F238E27FC236}">
                  <a16:creationId xmlns:a16="http://schemas.microsoft.com/office/drawing/2014/main" id="{1A284F34-8AA4-6F47-B327-895E31C2E7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1857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40</a:t>
              </a:r>
            </a:p>
          </p:txBody>
        </p:sp>
        <p:sp>
          <p:nvSpPr>
            <p:cNvPr id="11294" name="Rectangle 15">
              <a:extLst>
                <a:ext uri="{FF2B5EF4-FFF2-40B4-BE49-F238E27FC236}">
                  <a16:creationId xmlns:a16="http://schemas.microsoft.com/office/drawing/2014/main" id="{1E71B02E-34F9-D441-9A96-F7ECA1019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3" y="3731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10</a:t>
              </a:r>
            </a:p>
          </p:txBody>
        </p:sp>
        <p:sp>
          <p:nvSpPr>
            <p:cNvPr id="11295" name="Rectangle 16">
              <a:extLst>
                <a:ext uri="{FF2B5EF4-FFF2-40B4-BE49-F238E27FC236}">
                  <a16:creationId xmlns:a16="http://schemas.microsoft.com/office/drawing/2014/main" id="{E8BF3505-BB51-804D-8D55-39248280F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7" y="3731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20</a:t>
              </a:r>
            </a:p>
          </p:txBody>
        </p:sp>
        <p:sp>
          <p:nvSpPr>
            <p:cNvPr id="11296" name="Rectangle 17">
              <a:extLst>
                <a:ext uri="{FF2B5EF4-FFF2-40B4-BE49-F238E27FC236}">
                  <a16:creationId xmlns:a16="http://schemas.microsoft.com/office/drawing/2014/main" id="{6E741264-B46F-7B43-9BDF-EE937D6CE4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1" y="3731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30</a:t>
              </a:r>
            </a:p>
          </p:txBody>
        </p:sp>
        <p:sp>
          <p:nvSpPr>
            <p:cNvPr id="11297" name="Rectangle 18">
              <a:extLst>
                <a:ext uri="{FF2B5EF4-FFF2-40B4-BE49-F238E27FC236}">
                  <a16:creationId xmlns:a16="http://schemas.microsoft.com/office/drawing/2014/main" id="{DFA66D7B-4BA5-D04A-8EBF-B7E2B1544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5" y="3731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40</a:t>
              </a:r>
            </a:p>
          </p:txBody>
        </p:sp>
        <p:sp>
          <p:nvSpPr>
            <p:cNvPr id="11298" name="Rectangle 30">
              <a:extLst>
                <a:ext uri="{FF2B5EF4-FFF2-40B4-BE49-F238E27FC236}">
                  <a16:creationId xmlns:a16="http://schemas.microsoft.com/office/drawing/2014/main" id="{53FC7341-64CE-AC43-BD24-E6A73C7CCC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" y="1460"/>
              <a:ext cx="763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Clothing</a:t>
              </a:r>
            </a:p>
          </p:txBody>
        </p:sp>
        <p:sp>
          <p:nvSpPr>
            <p:cNvPr id="11299" name="Rectangle 31">
              <a:extLst>
                <a:ext uri="{FF2B5EF4-FFF2-40B4-BE49-F238E27FC236}">
                  <a16:creationId xmlns:a16="http://schemas.microsoft.com/office/drawing/2014/main" id="{1E59E748-FBDC-C04C-9710-BDBB0CE126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1430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50</a:t>
              </a:r>
            </a:p>
          </p:txBody>
        </p:sp>
      </p:grpSp>
      <p:grpSp>
        <p:nvGrpSpPr>
          <p:cNvPr id="3" name="Group 34">
            <a:extLst>
              <a:ext uri="{FF2B5EF4-FFF2-40B4-BE49-F238E27FC236}">
                <a16:creationId xmlns:a16="http://schemas.microsoft.com/office/drawing/2014/main" id="{95698866-4B6A-1142-848B-67E6A25B8DBA}"/>
              </a:ext>
            </a:extLst>
          </p:cNvPr>
          <p:cNvGrpSpPr>
            <a:grpSpLocks/>
          </p:cNvGrpSpPr>
          <p:nvPr/>
        </p:nvGrpSpPr>
        <p:grpSpPr bwMode="auto">
          <a:xfrm>
            <a:off x="3730309" y="2427926"/>
            <a:ext cx="3328987" cy="2682875"/>
            <a:chOff x="1920" y="1293"/>
            <a:chExt cx="2097" cy="1690"/>
          </a:xfrm>
        </p:grpSpPr>
        <p:sp>
          <p:nvSpPr>
            <p:cNvPr id="11275" name="Oval 19">
              <a:extLst>
                <a:ext uri="{FF2B5EF4-FFF2-40B4-BE49-F238E27FC236}">
                  <a16:creationId xmlns:a16="http://schemas.microsoft.com/office/drawing/2014/main" id="{57C628D7-82F9-C346-B4FA-9CA4B8F4D2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" y="283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11276" name="Oval 20">
              <a:extLst>
                <a:ext uri="{FF2B5EF4-FFF2-40B4-BE49-F238E27FC236}">
                  <a16:creationId xmlns:a16="http://schemas.microsoft.com/office/drawing/2014/main" id="{53B61309-8ACE-7342-A247-05E8DF07DC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" y="18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11277" name="Oval 21">
              <a:extLst>
                <a:ext uri="{FF2B5EF4-FFF2-40B4-BE49-F238E27FC236}">
                  <a16:creationId xmlns:a16="http://schemas.microsoft.com/office/drawing/2014/main" id="{38126DFE-FF7F-B74D-BB9C-27E3835BC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" y="139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11278" name="Oval 22">
              <a:extLst>
                <a:ext uri="{FF2B5EF4-FFF2-40B4-BE49-F238E27FC236}">
                  <a16:creationId xmlns:a16="http://schemas.microsoft.com/office/drawing/2014/main" id="{D51356DB-198E-1B4F-B64D-AA7DE983B1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35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11279" name="Oval 23">
              <a:extLst>
                <a:ext uri="{FF2B5EF4-FFF2-40B4-BE49-F238E27FC236}">
                  <a16:creationId xmlns:a16="http://schemas.microsoft.com/office/drawing/2014/main" id="{4A20F5AC-D1EF-FD45-89B2-CBDFF7F90C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" y="18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11280" name="Oval 24">
              <a:extLst>
                <a:ext uri="{FF2B5EF4-FFF2-40B4-BE49-F238E27FC236}">
                  <a16:creationId xmlns:a16="http://schemas.microsoft.com/office/drawing/2014/main" id="{9AD9339A-820A-4C4F-B1AC-C0CC351DB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283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11281" name="Rectangle 25">
              <a:extLst>
                <a:ext uri="{FF2B5EF4-FFF2-40B4-BE49-F238E27FC236}">
                  <a16:creationId xmlns:a16="http://schemas.microsoft.com/office/drawing/2014/main" id="{8A8367A0-9A51-A041-9A9E-D4D803862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3" y="2733"/>
              <a:ext cx="25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G</a:t>
              </a:r>
            </a:p>
          </p:txBody>
        </p:sp>
        <p:sp>
          <p:nvSpPr>
            <p:cNvPr id="11282" name="Rectangle 26">
              <a:extLst>
                <a:ext uri="{FF2B5EF4-FFF2-40B4-BE49-F238E27FC236}">
                  <a16:creationId xmlns:a16="http://schemas.microsoft.com/office/drawing/2014/main" id="{AC292B73-85EE-9C49-A92B-FCB1B2FBBE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1" y="2109"/>
              <a:ext cx="23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A</a:t>
              </a:r>
            </a:p>
          </p:txBody>
        </p:sp>
        <p:sp>
          <p:nvSpPr>
            <p:cNvPr id="11283" name="Rectangle 27">
              <a:extLst>
                <a:ext uri="{FF2B5EF4-FFF2-40B4-BE49-F238E27FC236}">
                  <a16:creationId xmlns:a16="http://schemas.microsoft.com/office/drawing/2014/main" id="{8F356E5B-91CB-AC48-8460-2EAC6A6E25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3" y="1773"/>
              <a:ext cx="19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E</a:t>
              </a:r>
            </a:p>
          </p:txBody>
        </p:sp>
        <p:sp>
          <p:nvSpPr>
            <p:cNvPr id="11284" name="Rectangle 28">
              <a:extLst>
                <a:ext uri="{FF2B5EF4-FFF2-40B4-BE49-F238E27FC236}">
                  <a16:creationId xmlns:a16="http://schemas.microsoft.com/office/drawing/2014/main" id="{90D2286A-5E8B-E24D-8F2C-8BC217700A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3" y="1773"/>
              <a:ext cx="22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H</a:t>
              </a:r>
            </a:p>
          </p:txBody>
        </p:sp>
        <p:sp>
          <p:nvSpPr>
            <p:cNvPr id="11285" name="Rectangle 29">
              <a:extLst>
                <a:ext uri="{FF2B5EF4-FFF2-40B4-BE49-F238E27FC236}">
                  <a16:creationId xmlns:a16="http://schemas.microsoft.com/office/drawing/2014/main" id="{C76D1370-2559-C24D-B9E4-AE8FE2F2A3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3" y="1293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B</a:t>
              </a:r>
            </a:p>
          </p:txBody>
        </p:sp>
        <p:sp>
          <p:nvSpPr>
            <p:cNvPr id="11286" name="Rectangle 32">
              <a:extLst>
                <a:ext uri="{FF2B5EF4-FFF2-40B4-BE49-F238E27FC236}">
                  <a16:creationId xmlns:a16="http://schemas.microsoft.com/office/drawing/2014/main" id="{1E67C750-2003-ED45-890F-3FA179A8E6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" y="2637"/>
              <a:ext cx="22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D</a:t>
              </a:r>
            </a:p>
          </p:txBody>
        </p:sp>
      </p:grpSp>
      <p:sp>
        <p:nvSpPr>
          <p:cNvPr id="36" name="Rectangle 9">
            <a:extLst>
              <a:ext uri="{FF2B5EF4-FFF2-40B4-BE49-F238E27FC236}">
                <a16:creationId xmlns:a16="http://schemas.microsoft.com/office/drawing/2014/main" id="{54D8FAAE-9E71-7D4D-A8F5-03009DD1E4D8}"/>
              </a:ext>
            </a:extLst>
          </p:cNvPr>
          <p:cNvSpPr txBox="1">
            <a:spLocks noChangeArrowheads="1"/>
          </p:cNvSpPr>
          <p:nvPr/>
        </p:nvSpPr>
        <p:spPr>
          <a:xfrm>
            <a:off x="62865" y="503558"/>
            <a:ext cx="10509886" cy="178307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000" dirty="0"/>
              <a:t>Consumer preferences can be represented graphically using </a:t>
            </a:r>
            <a:r>
              <a:rPr lang="en-US" altLang="en-US" sz="2000" b="1" i="1" dirty="0">
                <a:solidFill>
                  <a:srgbClr val="9999FF"/>
                </a:solidFill>
              </a:rPr>
              <a:t>indifference curves.</a:t>
            </a:r>
          </a:p>
          <a:p>
            <a:r>
              <a:rPr lang="en-US" altLang="en-US" sz="2000" dirty="0"/>
              <a:t>Indifference curves represent all </a:t>
            </a:r>
            <a:r>
              <a:rPr lang="en-US" altLang="en-US" sz="2000" b="1" dirty="0"/>
              <a:t>combinations of market baskets </a:t>
            </a:r>
            <a:r>
              <a:rPr lang="en-US" altLang="en-US" sz="2000" dirty="0"/>
              <a:t>that the person is </a:t>
            </a:r>
            <a:r>
              <a:rPr lang="en-US" altLang="en-US" sz="2000" i="1" dirty="0">
                <a:solidFill>
                  <a:srgbClr val="9999FF"/>
                </a:solidFill>
              </a:rPr>
              <a:t>indifferent </a:t>
            </a:r>
            <a:r>
              <a:rPr lang="en-US" altLang="en-US" sz="2000" dirty="0">
                <a:sym typeface="Wingdings" pitchFamily="2" charset="2"/>
              </a:rPr>
              <a:t> the person </a:t>
            </a:r>
            <a:r>
              <a:rPr lang="en-US" altLang="en-US" sz="2000" dirty="0"/>
              <a:t>will be equally satisfied with any one </a:t>
            </a:r>
            <a:r>
              <a:rPr lang="en-US" altLang="en-US" sz="2000" dirty="0">
                <a:sym typeface="Wingdings" pitchFamily="2" charset="2"/>
              </a:rPr>
              <a:t> </a:t>
            </a:r>
            <a:r>
              <a:rPr lang="en-US" altLang="en-US" sz="2000" u="sng" dirty="0">
                <a:sym typeface="Wingdings" pitchFamily="2" charset="2"/>
              </a:rPr>
              <a:t>same level of utility</a:t>
            </a:r>
            <a:r>
              <a:rPr lang="en-US" altLang="en-US" sz="2000" dirty="0">
                <a:sym typeface="Wingdings" pitchFamily="2" charset="2"/>
              </a:rPr>
              <a:t>.</a:t>
            </a:r>
            <a:endParaRPr lang="en-US" altLang="en-US" sz="2000" dirty="0"/>
          </a:p>
        </p:txBody>
      </p:sp>
      <p:sp>
        <p:nvSpPr>
          <p:cNvPr id="39" name="Slide Number Placeholder 3">
            <a:extLst>
              <a:ext uri="{FF2B5EF4-FFF2-40B4-BE49-F238E27FC236}">
                <a16:creationId xmlns:a16="http://schemas.microsoft.com/office/drawing/2014/main" id="{5373AF6E-D488-E543-9825-AAB7EC353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D070FAD-9340-184C-84C8-D3855A8A59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16" y="2732725"/>
            <a:ext cx="2014007" cy="141319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58D0487-5BEC-4C4D-B2DA-4F00F6C34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1148" y="5409251"/>
            <a:ext cx="17653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46286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104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4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4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93" grpId="0" animBg="1"/>
      <p:bldP spid="104492" grpId="0" animBg="1"/>
      <p:bldP spid="104486" grpId="0" animBg="1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3" name="Rectangle 1026">
            <a:extLst>
              <a:ext uri="{FF2B5EF4-FFF2-40B4-BE49-F238E27FC236}">
                <a16:creationId xmlns:a16="http://schemas.microsoft.com/office/drawing/2014/main" id="{26895D43-BEBF-1542-AAB1-D4530F4005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Why we need indifference curves</a:t>
            </a:r>
          </a:p>
        </p:txBody>
      </p:sp>
      <p:sp>
        <p:nvSpPr>
          <p:cNvPr id="12294" name="Rectangle 1027">
            <a:extLst>
              <a:ext uri="{FF2B5EF4-FFF2-40B4-BE49-F238E27FC236}">
                <a16:creationId xmlns:a16="http://schemas.microsoft.com/office/drawing/2014/main" id="{7F11F6CA-2CC7-B946-8395-2B9FFF12E0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Points such as B &amp; D have more of one good but less of another compared to A</a:t>
            </a:r>
            <a:endParaRPr lang="en-US" altLang="en-US" sz="1200" dirty="0"/>
          </a:p>
          <a:p>
            <a:pPr lvl="1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US" sz="1200" dirty="0"/>
              <a:t>	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US" dirty="0"/>
              <a:t>	We need more information about consumer ranking to compare utility </a:t>
            </a:r>
          </a:p>
          <a:p>
            <a:pPr eaLnBrk="1" hangingPunct="1">
              <a:lnSpc>
                <a:spcPct val="90000"/>
              </a:lnSpc>
            </a:pPr>
            <a:endParaRPr lang="en-US" altLang="en-US" sz="800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For example: Consumer may be indifferent between B, A and D</a:t>
            </a:r>
            <a:endParaRPr lang="en-US" altLang="en-US" sz="1200" dirty="0"/>
          </a:p>
          <a:p>
            <a:pPr lvl="1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US" sz="1200" dirty="0"/>
              <a:t>	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US" dirty="0"/>
              <a:t>	We can then connect those points with an indifference curve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CAF6A9A-6FE7-794C-BEC2-4046983C1638}"/>
              </a:ext>
            </a:extLst>
          </p:cNvPr>
          <p:cNvSpPr txBox="1">
            <a:spLocks/>
          </p:cNvSpPr>
          <p:nvPr/>
        </p:nvSpPr>
        <p:spPr>
          <a:xfrm>
            <a:off x="10881855" y="9056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3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/>
            </a:pPr>
            <a:fld id="{F128DC48-024A-A743-A6DF-E12A487B730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Trebuchet MS" panose="020B0603020202020204"/>
              </a:rPr>
              <a:pPr defTabSz="457200">
                <a:defRPr/>
              </a:pPr>
              <a:t>12</a:t>
            </a:fld>
            <a:endParaRPr lang="en-US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024606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5" name="Rectangle 1026">
            <a:extLst>
              <a:ext uri="{FF2B5EF4-FFF2-40B4-BE49-F238E27FC236}">
                <a16:creationId xmlns:a16="http://schemas.microsoft.com/office/drawing/2014/main" id="{B109F783-CBD7-DA4D-A6AB-4C95DF7042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Indifference curves describe preferences</a:t>
            </a:r>
          </a:p>
        </p:txBody>
      </p:sp>
      <p:sp>
        <p:nvSpPr>
          <p:cNvPr id="10246" name="Rectangle 1027">
            <a:extLst>
              <a:ext uri="{FF2B5EF4-FFF2-40B4-BE49-F238E27FC236}">
                <a16:creationId xmlns:a16="http://schemas.microsoft.com/office/drawing/2014/main" id="{948BCEF8-AFDE-E744-82C8-488087E3B9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0853" y="2457449"/>
            <a:ext cx="3941127" cy="3495993"/>
          </a:xfrm>
        </p:spPr>
        <p:txBody>
          <a:bodyPr>
            <a:normAutofit fontScale="85000" lnSpcReduction="20000"/>
          </a:bodyPr>
          <a:lstStyle/>
          <a:p>
            <a:pPr eaLnBrk="1" hangingPunct="1"/>
            <a:r>
              <a:rPr lang="en-US" altLang="en-US" dirty="0"/>
              <a:t>Graph the points with one good on the x-axis and one good on the y-axis</a:t>
            </a:r>
          </a:p>
          <a:p>
            <a:pPr eaLnBrk="1" hangingPunct="1"/>
            <a:endParaRPr lang="en-US" altLang="en-US" sz="800" dirty="0"/>
          </a:p>
          <a:p>
            <a:pPr eaLnBrk="1" hangingPunct="1"/>
            <a:r>
              <a:rPr lang="en-US" altLang="en-US" dirty="0"/>
              <a:t>Plotting the points we can make some immediate observations about preferences </a:t>
            </a:r>
          </a:p>
          <a:p>
            <a:pPr eaLnBrk="1" hangingPunct="1"/>
            <a:r>
              <a:rPr lang="en-US" altLang="en-US" dirty="0">
                <a:sym typeface="Wingdings" pitchFamily="2" charset="2"/>
              </a:rPr>
              <a:t> </a:t>
            </a:r>
            <a:r>
              <a:rPr lang="en-US" altLang="en-US" b="1" dirty="0">
                <a:sym typeface="Wingdings" pitchFamily="2" charset="2"/>
              </a:rPr>
              <a:t>more is better </a:t>
            </a:r>
            <a:r>
              <a:rPr lang="en-US" altLang="en-US" dirty="0">
                <a:sym typeface="Wingdings" pitchFamily="2" charset="2"/>
              </a:rPr>
              <a:t>and always preferred: B &gt; H &gt; G; E &gt; A</a:t>
            </a:r>
          </a:p>
          <a:p>
            <a:pPr eaLnBrk="1" hangingPunct="1"/>
            <a:endParaRPr lang="en-US" altLang="en-US" dirty="0">
              <a:sym typeface="Wingdings" pitchFamily="2" charset="2"/>
            </a:endParaRPr>
          </a:p>
          <a:p>
            <a:pPr eaLnBrk="1" hangingPunct="1"/>
            <a:r>
              <a:rPr lang="en-US" altLang="en-US" dirty="0">
                <a:sym typeface="Wingdings" pitchFamily="2" charset="2"/>
              </a:rPr>
              <a:t>How about A vs B vs D?</a:t>
            </a:r>
          </a:p>
          <a:p>
            <a:pPr eaLnBrk="1" hangingPunct="1"/>
            <a:r>
              <a:rPr lang="en-US" altLang="en-US" dirty="0">
                <a:sym typeface="Wingdings" pitchFamily="2" charset="2"/>
              </a:rPr>
              <a:t>See next slide for graph</a:t>
            </a:r>
            <a:endParaRPr lang="en-US" altLang="en-US" dirty="0"/>
          </a:p>
        </p:txBody>
      </p:sp>
      <p:graphicFrame>
        <p:nvGraphicFramePr>
          <p:cNvPr id="7" name="Group 47">
            <a:extLst>
              <a:ext uri="{FF2B5EF4-FFF2-40B4-BE49-F238E27FC236}">
                <a16:creationId xmlns:a16="http://schemas.microsoft.com/office/drawing/2014/main" id="{1F38A1AD-CA9D-C94A-AAF9-AFABB9AFD5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4768466"/>
              </p:ext>
            </p:extLst>
          </p:nvPr>
        </p:nvGraphicFramePr>
        <p:xfrm>
          <a:off x="4949190" y="2445703"/>
          <a:ext cx="6051235" cy="3933700"/>
        </p:xfrm>
        <a:graphic>
          <a:graphicData uri="http://schemas.openxmlformats.org/drawingml/2006/table">
            <a:tbl>
              <a:tblPr/>
              <a:tblGrid>
                <a:gridCol w="20175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62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75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33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Market Basket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Units of Food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Units of Clothing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83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00BDFF"/>
                          </a:highlight>
                          <a:latin typeface="Arial" charset="0"/>
                        </a:rPr>
                        <a:t>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00BDFF"/>
                          </a:highlight>
                          <a:latin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00BDFF"/>
                          </a:highlight>
                          <a:latin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3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00BDFF"/>
                          </a:highlight>
                          <a:latin typeface="Arial" charset="0"/>
                        </a:rPr>
                        <a:t>B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00BDFF"/>
                          </a:highlight>
                          <a:latin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00BDFF"/>
                          </a:highlight>
                          <a:latin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33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00BDFF"/>
                          </a:highlight>
                          <a:latin typeface="Arial" charset="0"/>
                        </a:rPr>
                        <a:t>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00BDFF"/>
                          </a:highlight>
                          <a:latin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00BDFF"/>
                          </a:highlight>
                          <a:latin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33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483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33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AF173706-765D-F24B-8993-294CEB1C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3724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88" name="Rectangle 44">
            <a:extLst>
              <a:ext uri="{FF2B5EF4-FFF2-40B4-BE49-F238E27FC236}">
                <a16:creationId xmlns:a16="http://schemas.microsoft.com/office/drawing/2014/main" id="{5C0D089F-3A45-E34E-A55A-0D42964E76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3339" y="2242186"/>
            <a:ext cx="3056115" cy="3320644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entury Gothic" panose="020B0502020202020204" pitchFamily="34" charset="0"/>
              </a:rPr>
              <a:t>U</a:t>
            </a:r>
            <a:r>
              <a:rPr lang="en-US" altLang="en-US" sz="2000" baseline="-25000" dirty="0">
                <a:solidFill>
                  <a:schemeClr val="tx1"/>
                </a:solidFill>
                <a:latin typeface="Century Gothic" panose="020B0502020202020204" pitchFamily="34" charset="0"/>
              </a:rPr>
              <a:t>1</a:t>
            </a:r>
            <a:r>
              <a:rPr lang="en-US" altLang="en-US" sz="2000" dirty="0">
                <a:solidFill>
                  <a:schemeClr val="tx1"/>
                </a:solidFill>
                <a:latin typeface="Century Gothic" panose="020B0502020202020204" pitchFamily="34" charset="0"/>
              </a:rPr>
              <a:t> (</a:t>
            </a:r>
            <a:r>
              <a:rPr lang="en-US" altLang="en-US" sz="2000" dirty="0">
                <a:solidFill>
                  <a:srgbClr val="0070C0"/>
                </a:solidFill>
                <a:latin typeface="Century Gothic" panose="020B0502020202020204" pitchFamily="34" charset="0"/>
              </a:rPr>
              <a:t>Ann</a:t>
            </a:r>
            <a:r>
              <a:rPr lang="en-US" altLang="en-US" sz="2000" dirty="0">
                <a:solidFill>
                  <a:schemeClr val="tx1"/>
                </a:solidFill>
                <a:latin typeface="Century Gothic" panose="020B0502020202020204" pitchFamily="34" charset="0"/>
              </a:rPr>
              <a:t>) indifferent between B, A, &amp; D </a:t>
            </a:r>
          </a:p>
          <a:p>
            <a:pPr>
              <a:buFontTx/>
              <a:buChar char="•"/>
            </a:pPr>
            <a:endParaRPr lang="en-US" altLang="en-US" sz="20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highlight>
                  <a:srgbClr val="FFFF00"/>
                </a:highlight>
                <a:latin typeface="Century Gothic" panose="020B0502020202020204" pitchFamily="34" charset="0"/>
              </a:rPr>
              <a:t>@u: How about U</a:t>
            </a:r>
            <a:r>
              <a:rPr lang="en-US" altLang="en-US" sz="2000" baseline="-25000" dirty="0">
                <a:solidFill>
                  <a:schemeClr val="tx1"/>
                </a:solidFill>
                <a:highlight>
                  <a:srgbClr val="FFFF00"/>
                </a:highlight>
                <a:latin typeface="Century Gothic" panose="020B0502020202020204" pitchFamily="34" charset="0"/>
              </a:rPr>
              <a:t>2</a:t>
            </a:r>
            <a:r>
              <a:rPr lang="en-US" altLang="en-US" sz="2000" dirty="0">
                <a:solidFill>
                  <a:schemeClr val="tx1"/>
                </a:solidFill>
                <a:highlight>
                  <a:srgbClr val="FFFF00"/>
                </a:highlight>
                <a:latin typeface="Century Gothic" panose="020B0502020202020204" pitchFamily="34" charset="0"/>
              </a:rPr>
              <a:t> (</a:t>
            </a:r>
            <a:r>
              <a:rPr lang="en-US" altLang="en-US" sz="2000" dirty="0">
                <a:solidFill>
                  <a:srgbClr val="C00000"/>
                </a:solidFill>
                <a:highlight>
                  <a:srgbClr val="FFFF00"/>
                </a:highlight>
                <a:latin typeface="Century Gothic" panose="020B0502020202020204" pitchFamily="34" charset="0"/>
              </a:rPr>
              <a:t>Bob</a:t>
            </a:r>
            <a:r>
              <a:rPr lang="en-US" altLang="en-US" sz="2000" dirty="0">
                <a:solidFill>
                  <a:schemeClr val="tx1"/>
                </a:solidFill>
                <a:highlight>
                  <a:srgbClr val="FFFF00"/>
                </a:highlight>
                <a:latin typeface="Century Gothic" panose="020B0502020202020204" pitchFamily="34" charset="0"/>
              </a:rPr>
              <a:t>)?</a:t>
            </a:r>
          </a:p>
          <a:p>
            <a:endParaRPr lang="en-US" altLang="en-US" sz="20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>
              <a:buFontTx/>
              <a:buChar char="•"/>
            </a:pPr>
            <a:r>
              <a:rPr lang="en-US" altLang="en-US" sz="2000" i="1" dirty="0">
                <a:solidFill>
                  <a:schemeClr val="tx1"/>
                </a:solidFill>
                <a:latin typeface="Century Gothic" panose="020B0502020202020204" pitchFamily="34" charset="0"/>
              </a:rPr>
              <a:t>E</a:t>
            </a:r>
            <a:r>
              <a:rPr lang="en-US" altLang="en-US" sz="2000" dirty="0">
                <a:solidFill>
                  <a:schemeClr val="tx1"/>
                </a:solidFill>
                <a:latin typeface="Century Gothic" panose="020B0502020202020204" pitchFamily="34" charset="0"/>
              </a:rPr>
              <a:t> is preferred to any basket on </a:t>
            </a:r>
            <a:r>
              <a:rPr lang="en-US" altLang="en-US" sz="2000" i="1" dirty="0">
                <a:solidFill>
                  <a:schemeClr val="tx1"/>
                </a:solidFill>
                <a:latin typeface="Century Gothic" panose="020B0502020202020204" pitchFamily="34" charset="0"/>
              </a:rPr>
              <a:t>U</a:t>
            </a:r>
            <a:r>
              <a:rPr lang="en-US" altLang="en-US" sz="2000" i="1" baseline="-25000" dirty="0">
                <a:solidFill>
                  <a:schemeClr val="tx1"/>
                </a:solidFill>
                <a:latin typeface="Century Gothic" panose="020B0502020202020204" pitchFamily="34" charset="0"/>
              </a:rPr>
              <a:t>1</a:t>
            </a:r>
          </a:p>
          <a:p>
            <a:endParaRPr lang="en-US" altLang="en-US" sz="2000" i="1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entury Gothic" panose="020B0502020202020204" pitchFamily="34" charset="0"/>
              </a:rPr>
              <a:t>Any basket on </a:t>
            </a:r>
            <a:r>
              <a:rPr lang="en-US" altLang="en-US" sz="2000" i="1" dirty="0">
                <a:solidFill>
                  <a:schemeClr val="tx1"/>
                </a:solidFill>
                <a:latin typeface="Century Gothic" panose="020B0502020202020204" pitchFamily="34" charset="0"/>
              </a:rPr>
              <a:t>U</a:t>
            </a:r>
            <a:r>
              <a:rPr lang="en-US" altLang="en-US" sz="2000" i="1" baseline="-25000" dirty="0">
                <a:solidFill>
                  <a:schemeClr val="tx1"/>
                </a:solidFill>
                <a:latin typeface="Century Gothic" panose="020B0502020202020204" pitchFamily="34" charset="0"/>
              </a:rPr>
              <a:t>1</a:t>
            </a:r>
            <a:r>
              <a:rPr lang="en-US" altLang="en-US" sz="2000" baseline="-250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Century Gothic" panose="020B0502020202020204" pitchFamily="34" charset="0"/>
              </a:rPr>
              <a:t>is preferred to </a:t>
            </a:r>
            <a:r>
              <a:rPr lang="en-US" altLang="en-US" sz="2000" i="1" dirty="0">
                <a:solidFill>
                  <a:schemeClr val="tx1"/>
                </a:solidFill>
                <a:latin typeface="Century Gothic" panose="020B0502020202020204" pitchFamily="34" charset="0"/>
              </a:rPr>
              <a:t>H &amp; G</a:t>
            </a:r>
          </a:p>
        </p:txBody>
      </p:sp>
      <p:sp>
        <p:nvSpPr>
          <p:cNvPr id="13319" name="Rectangle 50">
            <a:extLst>
              <a:ext uri="{FF2B5EF4-FFF2-40B4-BE49-F238E27FC236}">
                <a16:creationId xmlns:a16="http://schemas.microsoft.com/office/drawing/2014/main" id="{2B33526A-1CE5-924F-ADBE-C33613F4F0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17377" y="753228"/>
            <a:ext cx="9276805" cy="1080938"/>
          </a:xfrm>
        </p:spPr>
        <p:txBody>
          <a:bodyPr>
            <a:normAutofit/>
          </a:bodyPr>
          <a:lstStyle/>
          <a:p>
            <a:r>
              <a:rPr lang="en-US" altLang="en-US" dirty="0"/>
              <a:t>Indifference curves: some examples</a:t>
            </a:r>
            <a:br>
              <a:rPr lang="en-US" altLang="en-US" dirty="0"/>
            </a:br>
            <a:endParaRPr lang="en-US" altLang="en-US" dirty="0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A280B57D-1AF4-4B4B-82B8-CAD64A77071E}"/>
              </a:ext>
            </a:extLst>
          </p:cNvPr>
          <p:cNvGrpSpPr>
            <a:grpSpLocks/>
          </p:cNvGrpSpPr>
          <p:nvPr/>
        </p:nvGrpSpPr>
        <p:grpSpPr bwMode="auto">
          <a:xfrm>
            <a:off x="1621472" y="2527936"/>
            <a:ext cx="4006850" cy="4006850"/>
            <a:chOff x="1380" y="1188"/>
            <a:chExt cx="2524" cy="2524"/>
          </a:xfrm>
        </p:grpSpPr>
        <p:sp>
          <p:nvSpPr>
            <p:cNvPr id="69" name="Line 4">
              <a:extLst>
                <a:ext uri="{FF2B5EF4-FFF2-40B4-BE49-F238E27FC236}">
                  <a16:creationId xmlns:a16="http://schemas.microsoft.com/office/drawing/2014/main" id="{99EAD257-9DDC-C34A-93D1-E70304FFA7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80" y="2352"/>
              <a:ext cx="2524" cy="0"/>
            </a:xfrm>
            <a:prstGeom prst="line">
              <a:avLst/>
            </a:prstGeom>
            <a:noFill/>
            <a:ln w="25400">
              <a:solidFill>
                <a:srgbClr val="9999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" name="Line 5">
              <a:extLst>
                <a:ext uri="{FF2B5EF4-FFF2-40B4-BE49-F238E27FC236}">
                  <a16:creationId xmlns:a16="http://schemas.microsoft.com/office/drawing/2014/main" id="{71C382DA-D104-3C45-94F9-B88F5A52F6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96" y="1188"/>
              <a:ext cx="0" cy="2524"/>
            </a:xfrm>
            <a:prstGeom prst="line">
              <a:avLst/>
            </a:prstGeom>
            <a:noFill/>
            <a:ln w="25400">
              <a:solidFill>
                <a:srgbClr val="9999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D09B9602-C691-9446-954B-157298EF46E8}"/>
              </a:ext>
            </a:extLst>
          </p:cNvPr>
          <p:cNvGrpSpPr>
            <a:grpSpLocks/>
          </p:cNvGrpSpPr>
          <p:nvPr/>
        </p:nvGrpSpPr>
        <p:grpSpPr bwMode="auto">
          <a:xfrm>
            <a:off x="2396172" y="2242186"/>
            <a:ext cx="4064000" cy="3365500"/>
            <a:chOff x="1868" y="1008"/>
            <a:chExt cx="2560" cy="2120"/>
          </a:xfrm>
        </p:grpSpPr>
        <p:sp>
          <p:nvSpPr>
            <p:cNvPr id="72" name="Freeform 48">
              <a:extLst>
                <a:ext uri="{FF2B5EF4-FFF2-40B4-BE49-F238E27FC236}">
                  <a16:creationId xmlns:a16="http://schemas.microsoft.com/office/drawing/2014/main" id="{3A3B995F-E66C-0546-9589-C18C8F531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" y="1008"/>
              <a:ext cx="2176" cy="1890"/>
            </a:xfrm>
            <a:custGeom>
              <a:avLst/>
              <a:gdLst>
                <a:gd name="T0" fmla="*/ 4 w 2176"/>
                <a:gd name="T1" fmla="*/ 0 h 1890"/>
                <a:gd name="T2" fmla="*/ 28 w 2176"/>
                <a:gd name="T3" fmla="*/ 372 h 1890"/>
                <a:gd name="T4" fmla="*/ 172 w 2176"/>
                <a:gd name="T5" fmla="*/ 936 h 1890"/>
                <a:gd name="T6" fmla="*/ 628 w 2176"/>
                <a:gd name="T7" fmla="*/ 1368 h 1890"/>
                <a:gd name="T8" fmla="*/ 1264 w 2176"/>
                <a:gd name="T9" fmla="*/ 1680 h 1890"/>
                <a:gd name="T10" fmla="*/ 1888 w 2176"/>
                <a:gd name="T11" fmla="*/ 1824 h 1890"/>
                <a:gd name="T12" fmla="*/ 2176 w 2176"/>
                <a:gd name="T13" fmla="*/ 1872 h 189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176"/>
                <a:gd name="T22" fmla="*/ 0 h 1890"/>
                <a:gd name="T23" fmla="*/ 2176 w 2176"/>
                <a:gd name="T24" fmla="*/ 1890 h 189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176" h="1890">
                  <a:moveTo>
                    <a:pt x="4" y="0"/>
                  </a:moveTo>
                  <a:cubicBezTo>
                    <a:pt x="8" y="62"/>
                    <a:pt x="0" y="216"/>
                    <a:pt x="28" y="372"/>
                  </a:cubicBezTo>
                  <a:cubicBezTo>
                    <a:pt x="56" y="528"/>
                    <a:pt x="72" y="770"/>
                    <a:pt x="172" y="936"/>
                  </a:cubicBezTo>
                  <a:cubicBezTo>
                    <a:pt x="272" y="1102"/>
                    <a:pt x="446" y="1244"/>
                    <a:pt x="628" y="1368"/>
                  </a:cubicBezTo>
                  <a:cubicBezTo>
                    <a:pt x="810" y="1492"/>
                    <a:pt x="1054" y="1604"/>
                    <a:pt x="1264" y="1680"/>
                  </a:cubicBezTo>
                  <a:cubicBezTo>
                    <a:pt x="1474" y="1756"/>
                    <a:pt x="1736" y="1792"/>
                    <a:pt x="1888" y="1824"/>
                  </a:cubicBezTo>
                  <a:cubicBezTo>
                    <a:pt x="2040" y="1856"/>
                    <a:pt x="2161" y="1890"/>
                    <a:pt x="2176" y="1872"/>
                  </a:cubicBezTo>
                </a:path>
              </a:pathLst>
            </a:custGeom>
            <a:noFill/>
            <a:ln w="5715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3" name="Text Box 69">
              <a:extLst>
                <a:ext uri="{FF2B5EF4-FFF2-40B4-BE49-F238E27FC236}">
                  <a16:creationId xmlns:a16="http://schemas.microsoft.com/office/drawing/2014/main" id="{3366505C-E2AE-6D45-8B30-D868E38A1D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92" y="2832"/>
              <a:ext cx="336" cy="296"/>
            </a:xfrm>
            <a:prstGeom prst="rect">
              <a:avLst/>
            </a:prstGeom>
            <a:noFill/>
            <a:ln w="12700">
              <a:solidFill>
                <a:srgbClr val="0000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 sz="2400">
                  <a:solidFill>
                    <a:schemeClr val="tx1"/>
                  </a:solidFill>
                  <a:latin typeface="Century Gothic" panose="020B0502020202020204" pitchFamily="34" charset="0"/>
                </a:rPr>
                <a:t>U</a:t>
              </a:r>
              <a:r>
                <a:rPr lang="en-US" altLang="en-US" sz="2400" baseline="-25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</p:grpSp>
      <p:grpSp>
        <p:nvGrpSpPr>
          <p:cNvPr id="74" name="Group 68">
            <a:extLst>
              <a:ext uri="{FF2B5EF4-FFF2-40B4-BE49-F238E27FC236}">
                <a16:creationId xmlns:a16="http://schemas.microsoft.com/office/drawing/2014/main" id="{F9432C41-EBDC-BA41-B2D8-6A405F47CEFE}"/>
              </a:ext>
            </a:extLst>
          </p:cNvPr>
          <p:cNvGrpSpPr>
            <a:grpSpLocks/>
          </p:cNvGrpSpPr>
          <p:nvPr/>
        </p:nvGrpSpPr>
        <p:grpSpPr bwMode="auto">
          <a:xfrm>
            <a:off x="2018347" y="2656524"/>
            <a:ext cx="3711575" cy="2908300"/>
            <a:chOff x="1606" y="1233"/>
            <a:chExt cx="2338" cy="1832"/>
          </a:xfrm>
        </p:grpSpPr>
        <p:sp>
          <p:nvSpPr>
            <p:cNvPr id="75" name="Oval 20">
              <a:extLst>
                <a:ext uri="{FF2B5EF4-FFF2-40B4-BE49-F238E27FC236}">
                  <a16:creationId xmlns:a16="http://schemas.microsoft.com/office/drawing/2014/main" id="{177257C6-BB91-2148-A4BB-33EBE50B16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9" y="27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76" name="Oval 21">
              <a:extLst>
                <a:ext uri="{FF2B5EF4-FFF2-40B4-BE49-F238E27FC236}">
                  <a16:creationId xmlns:a16="http://schemas.microsoft.com/office/drawing/2014/main" id="{D829EC92-7EB8-2E47-A6AE-36602E3C4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3" y="183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77" name="Oval 22">
              <a:extLst>
                <a:ext uri="{FF2B5EF4-FFF2-40B4-BE49-F238E27FC236}">
                  <a16:creationId xmlns:a16="http://schemas.microsoft.com/office/drawing/2014/main" id="{789E6846-A4DB-0B43-994C-725912B6F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9" y="133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78" name="Oval 23">
              <a:extLst>
                <a:ext uri="{FF2B5EF4-FFF2-40B4-BE49-F238E27FC236}">
                  <a16:creationId xmlns:a16="http://schemas.microsoft.com/office/drawing/2014/main" id="{50B12C52-1D2B-BD4B-BF25-7AEBB10551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25" y="229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79" name="Oval 24">
              <a:extLst>
                <a:ext uri="{FF2B5EF4-FFF2-40B4-BE49-F238E27FC236}">
                  <a16:creationId xmlns:a16="http://schemas.microsoft.com/office/drawing/2014/main" id="{0FA2D877-2B7B-4041-B04B-F504B73C2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9" y="181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80" name="Oval 25">
              <a:extLst>
                <a:ext uri="{FF2B5EF4-FFF2-40B4-BE49-F238E27FC236}">
                  <a16:creationId xmlns:a16="http://schemas.microsoft.com/office/drawing/2014/main" id="{D3264FAC-04D2-D84E-851A-2E2FCA988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3" y="27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81" name="Rectangle 26">
              <a:extLst>
                <a:ext uri="{FF2B5EF4-FFF2-40B4-BE49-F238E27FC236}">
                  <a16:creationId xmlns:a16="http://schemas.microsoft.com/office/drawing/2014/main" id="{52DCE260-43EE-9747-9F35-CB6E0A127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2" y="2817"/>
              <a:ext cx="248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G</a:t>
              </a:r>
            </a:p>
          </p:txBody>
        </p:sp>
        <p:sp>
          <p:nvSpPr>
            <p:cNvPr id="82" name="Rectangle 27">
              <a:extLst>
                <a:ext uri="{FF2B5EF4-FFF2-40B4-BE49-F238E27FC236}">
                  <a16:creationId xmlns:a16="http://schemas.microsoft.com/office/drawing/2014/main" id="{6EAD73CF-75BA-2042-90D5-C546593A5D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8" y="2577"/>
              <a:ext cx="226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D</a:t>
              </a:r>
            </a:p>
          </p:txBody>
        </p:sp>
        <p:sp>
          <p:nvSpPr>
            <p:cNvPr id="83" name="Rectangle 28">
              <a:extLst>
                <a:ext uri="{FF2B5EF4-FFF2-40B4-BE49-F238E27FC236}">
                  <a16:creationId xmlns:a16="http://schemas.microsoft.com/office/drawing/2014/main" id="{8097F317-9C97-904D-B830-767201802F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0" y="2097"/>
              <a:ext cx="232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A</a:t>
              </a:r>
            </a:p>
          </p:txBody>
        </p:sp>
        <p:sp>
          <p:nvSpPr>
            <p:cNvPr id="84" name="Rectangle 29">
              <a:extLst>
                <a:ext uri="{FF2B5EF4-FFF2-40B4-BE49-F238E27FC236}">
                  <a16:creationId xmlns:a16="http://schemas.microsoft.com/office/drawing/2014/main" id="{EA1A9DEC-7924-6446-9BC2-6B104D0AC2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713"/>
              <a:ext cx="197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E</a:t>
              </a:r>
            </a:p>
          </p:txBody>
        </p:sp>
        <p:sp>
          <p:nvSpPr>
            <p:cNvPr id="85" name="Rectangle 30">
              <a:extLst>
                <a:ext uri="{FF2B5EF4-FFF2-40B4-BE49-F238E27FC236}">
                  <a16:creationId xmlns:a16="http://schemas.microsoft.com/office/drawing/2014/main" id="{BF1A97AE-3458-E842-BE70-0004A6F423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6" y="1569"/>
              <a:ext cx="223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H</a:t>
              </a:r>
            </a:p>
          </p:txBody>
        </p:sp>
        <p:sp>
          <p:nvSpPr>
            <p:cNvPr id="86" name="Rectangle 31">
              <a:extLst>
                <a:ext uri="{FF2B5EF4-FFF2-40B4-BE49-F238E27FC236}">
                  <a16:creationId xmlns:a16="http://schemas.microsoft.com/office/drawing/2014/main" id="{3BF9FFD7-3A32-FF49-81EC-0E90ACD8A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2" y="1233"/>
              <a:ext cx="207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B</a:t>
              </a:r>
            </a:p>
          </p:txBody>
        </p:sp>
      </p:grpSp>
      <p:grpSp>
        <p:nvGrpSpPr>
          <p:cNvPr id="87" name="Group 70">
            <a:extLst>
              <a:ext uri="{FF2B5EF4-FFF2-40B4-BE49-F238E27FC236}">
                <a16:creationId xmlns:a16="http://schemas.microsoft.com/office/drawing/2014/main" id="{31ABC853-54F1-2F45-A6CA-E8F6C3F8414A}"/>
              </a:ext>
            </a:extLst>
          </p:cNvPr>
          <p:cNvGrpSpPr>
            <a:grpSpLocks/>
          </p:cNvGrpSpPr>
          <p:nvPr/>
        </p:nvGrpSpPr>
        <p:grpSpPr bwMode="auto">
          <a:xfrm rot="388487">
            <a:off x="2548572" y="2410461"/>
            <a:ext cx="4064000" cy="3365500"/>
            <a:chOff x="1868" y="1008"/>
            <a:chExt cx="2560" cy="2120"/>
          </a:xfrm>
        </p:grpSpPr>
        <p:sp>
          <p:nvSpPr>
            <p:cNvPr id="88" name="Freeform 48">
              <a:extLst>
                <a:ext uri="{FF2B5EF4-FFF2-40B4-BE49-F238E27FC236}">
                  <a16:creationId xmlns:a16="http://schemas.microsoft.com/office/drawing/2014/main" id="{19E90129-FD5C-1C4F-83F0-ED93725B8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" y="1008"/>
              <a:ext cx="2176" cy="1890"/>
            </a:xfrm>
            <a:custGeom>
              <a:avLst/>
              <a:gdLst>
                <a:gd name="T0" fmla="*/ 4 w 2176"/>
                <a:gd name="T1" fmla="*/ 0 h 1890"/>
                <a:gd name="T2" fmla="*/ 28 w 2176"/>
                <a:gd name="T3" fmla="*/ 372 h 1890"/>
                <a:gd name="T4" fmla="*/ 172 w 2176"/>
                <a:gd name="T5" fmla="*/ 936 h 1890"/>
                <a:gd name="T6" fmla="*/ 628 w 2176"/>
                <a:gd name="T7" fmla="*/ 1368 h 1890"/>
                <a:gd name="T8" fmla="*/ 1264 w 2176"/>
                <a:gd name="T9" fmla="*/ 1680 h 1890"/>
                <a:gd name="T10" fmla="*/ 1888 w 2176"/>
                <a:gd name="T11" fmla="*/ 1824 h 1890"/>
                <a:gd name="T12" fmla="*/ 2176 w 2176"/>
                <a:gd name="T13" fmla="*/ 1872 h 189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176"/>
                <a:gd name="T22" fmla="*/ 0 h 1890"/>
                <a:gd name="T23" fmla="*/ 2176 w 2176"/>
                <a:gd name="T24" fmla="*/ 1890 h 189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176" h="1890">
                  <a:moveTo>
                    <a:pt x="4" y="0"/>
                  </a:moveTo>
                  <a:cubicBezTo>
                    <a:pt x="8" y="62"/>
                    <a:pt x="0" y="216"/>
                    <a:pt x="28" y="372"/>
                  </a:cubicBezTo>
                  <a:cubicBezTo>
                    <a:pt x="56" y="528"/>
                    <a:pt x="72" y="770"/>
                    <a:pt x="172" y="936"/>
                  </a:cubicBezTo>
                  <a:cubicBezTo>
                    <a:pt x="272" y="1102"/>
                    <a:pt x="446" y="1244"/>
                    <a:pt x="628" y="1368"/>
                  </a:cubicBezTo>
                  <a:cubicBezTo>
                    <a:pt x="810" y="1492"/>
                    <a:pt x="1054" y="1604"/>
                    <a:pt x="1264" y="1680"/>
                  </a:cubicBezTo>
                  <a:cubicBezTo>
                    <a:pt x="1474" y="1756"/>
                    <a:pt x="1736" y="1792"/>
                    <a:pt x="1888" y="1824"/>
                  </a:cubicBezTo>
                  <a:cubicBezTo>
                    <a:pt x="2040" y="1856"/>
                    <a:pt x="2161" y="1890"/>
                    <a:pt x="2176" y="1872"/>
                  </a:cubicBezTo>
                </a:path>
              </a:pathLst>
            </a:custGeom>
            <a:noFill/>
            <a:ln w="57150">
              <a:solidFill>
                <a:srgbClr val="FF000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89" name="Text Box 69">
              <a:extLst>
                <a:ext uri="{FF2B5EF4-FFF2-40B4-BE49-F238E27FC236}">
                  <a16:creationId xmlns:a16="http://schemas.microsoft.com/office/drawing/2014/main" id="{AB93807A-265B-A648-A619-CDCDA4E2E6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92" y="2832"/>
              <a:ext cx="336" cy="296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prstDash val="sys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 sz="2400">
                  <a:solidFill>
                    <a:schemeClr val="tx1"/>
                  </a:solidFill>
                  <a:latin typeface="Century Gothic" panose="020B0502020202020204" pitchFamily="34" charset="0"/>
                </a:rPr>
                <a:t>U</a:t>
              </a:r>
              <a:r>
                <a:rPr lang="en-US" altLang="en-US" sz="2400" baseline="-25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</p:grpSp>
      <p:sp>
        <p:nvSpPr>
          <p:cNvPr id="90" name="Freeform 48">
            <a:extLst>
              <a:ext uri="{FF2B5EF4-FFF2-40B4-BE49-F238E27FC236}">
                <a16:creationId xmlns:a16="http://schemas.microsoft.com/office/drawing/2014/main" id="{02A4C0D1-D771-3F4F-9622-FC6B0F093116}"/>
              </a:ext>
            </a:extLst>
          </p:cNvPr>
          <p:cNvSpPr>
            <a:spLocks/>
          </p:cNvSpPr>
          <p:nvPr/>
        </p:nvSpPr>
        <p:spPr bwMode="auto">
          <a:xfrm rot="20661874">
            <a:off x="4045585" y="2104074"/>
            <a:ext cx="1438275" cy="2322512"/>
          </a:xfrm>
          <a:custGeom>
            <a:avLst/>
            <a:gdLst>
              <a:gd name="T0" fmla="*/ 2147483647 w 2176"/>
              <a:gd name="T1" fmla="*/ 0 h 1890"/>
              <a:gd name="T2" fmla="*/ 2147483647 w 2176"/>
              <a:gd name="T3" fmla="*/ 2147483647 h 1890"/>
              <a:gd name="T4" fmla="*/ 2147483647 w 2176"/>
              <a:gd name="T5" fmla="*/ 2147483647 h 1890"/>
              <a:gd name="T6" fmla="*/ 2147483647 w 2176"/>
              <a:gd name="T7" fmla="*/ 2147483647 h 1890"/>
              <a:gd name="T8" fmla="*/ 2147483647 w 2176"/>
              <a:gd name="T9" fmla="*/ 2147483647 h 1890"/>
              <a:gd name="T10" fmla="*/ 2147483647 w 2176"/>
              <a:gd name="T11" fmla="*/ 2147483647 h 1890"/>
              <a:gd name="T12" fmla="*/ 2147483647 w 2176"/>
              <a:gd name="T13" fmla="*/ 2147483647 h 189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176"/>
              <a:gd name="T22" fmla="*/ 0 h 1890"/>
              <a:gd name="T23" fmla="*/ 2176 w 2176"/>
              <a:gd name="T24" fmla="*/ 1890 h 189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176" h="1890">
                <a:moveTo>
                  <a:pt x="4" y="0"/>
                </a:moveTo>
                <a:cubicBezTo>
                  <a:pt x="8" y="62"/>
                  <a:pt x="0" y="216"/>
                  <a:pt x="28" y="372"/>
                </a:cubicBezTo>
                <a:cubicBezTo>
                  <a:pt x="56" y="528"/>
                  <a:pt x="72" y="770"/>
                  <a:pt x="172" y="936"/>
                </a:cubicBezTo>
                <a:cubicBezTo>
                  <a:pt x="272" y="1102"/>
                  <a:pt x="446" y="1244"/>
                  <a:pt x="628" y="1368"/>
                </a:cubicBezTo>
                <a:cubicBezTo>
                  <a:pt x="810" y="1492"/>
                  <a:pt x="1054" y="1604"/>
                  <a:pt x="1264" y="1680"/>
                </a:cubicBezTo>
                <a:cubicBezTo>
                  <a:pt x="1474" y="1756"/>
                  <a:pt x="1736" y="1792"/>
                  <a:pt x="1888" y="1824"/>
                </a:cubicBezTo>
                <a:cubicBezTo>
                  <a:pt x="2040" y="1856"/>
                  <a:pt x="2161" y="1890"/>
                  <a:pt x="2176" y="1872"/>
                </a:cubicBezTo>
              </a:path>
            </a:pathLst>
          </a:custGeom>
          <a:noFill/>
          <a:ln w="5715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91" name="Group 66">
            <a:extLst>
              <a:ext uri="{FF2B5EF4-FFF2-40B4-BE49-F238E27FC236}">
                <a16:creationId xmlns:a16="http://schemas.microsoft.com/office/drawing/2014/main" id="{AFC6E4A9-D215-774C-9F52-54F708550B95}"/>
              </a:ext>
            </a:extLst>
          </p:cNvPr>
          <p:cNvGrpSpPr>
            <a:grpSpLocks/>
          </p:cNvGrpSpPr>
          <p:nvPr/>
        </p:nvGrpSpPr>
        <p:grpSpPr bwMode="auto">
          <a:xfrm>
            <a:off x="68911" y="2331880"/>
            <a:ext cx="6859587" cy="4179888"/>
            <a:chOff x="253" y="1298"/>
            <a:chExt cx="4321" cy="2633"/>
          </a:xfrm>
        </p:grpSpPr>
        <p:sp>
          <p:nvSpPr>
            <p:cNvPr id="92" name="Line 53">
              <a:extLst>
                <a:ext uri="{FF2B5EF4-FFF2-40B4-BE49-F238E27FC236}">
                  <a16:creationId xmlns:a16="http://schemas.microsoft.com/office/drawing/2014/main" id="{2A99C456-71A1-4840-8096-49235D9B75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1360"/>
              <a:ext cx="0" cy="2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3" name="Line 54">
              <a:extLst>
                <a:ext uri="{FF2B5EF4-FFF2-40B4-BE49-F238E27FC236}">
                  <a16:creationId xmlns:a16="http://schemas.microsoft.com/office/drawing/2014/main" id="{45EA662B-5DAC-7F4F-8CD5-14733697CB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1" y="3712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" name="Rectangle 55">
              <a:extLst>
                <a:ext uri="{FF2B5EF4-FFF2-40B4-BE49-F238E27FC236}">
                  <a16:creationId xmlns:a16="http://schemas.microsoft.com/office/drawing/2014/main" id="{ED2274BB-DA7D-8840-83F7-283F0D9C35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2" y="3620"/>
              <a:ext cx="462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Food</a:t>
              </a:r>
            </a:p>
          </p:txBody>
        </p:sp>
        <p:sp>
          <p:nvSpPr>
            <p:cNvPr id="95" name="Rectangle 56">
              <a:extLst>
                <a:ext uri="{FF2B5EF4-FFF2-40B4-BE49-F238E27FC236}">
                  <a16:creationId xmlns:a16="http://schemas.microsoft.com/office/drawing/2014/main" id="{09634B35-12D6-2B4B-A977-09D097EDB7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3188"/>
              <a:ext cx="294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10</a:t>
              </a:r>
            </a:p>
          </p:txBody>
        </p:sp>
        <p:sp>
          <p:nvSpPr>
            <p:cNvPr id="96" name="Rectangle 57">
              <a:extLst>
                <a:ext uri="{FF2B5EF4-FFF2-40B4-BE49-F238E27FC236}">
                  <a16:creationId xmlns:a16="http://schemas.microsoft.com/office/drawing/2014/main" id="{4B0BFB23-817D-E141-9EB2-D3C3379044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2736"/>
              <a:ext cx="294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20</a:t>
              </a:r>
            </a:p>
          </p:txBody>
        </p:sp>
        <p:sp>
          <p:nvSpPr>
            <p:cNvPr id="97" name="Rectangle 58">
              <a:extLst>
                <a:ext uri="{FF2B5EF4-FFF2-40B4-BE49-F238E27FC236}">
                  <a16:creationId xmlns:a16="http://schemas.microsoft.com/office/drawing/2014/main" id="{01A4D8EB-8CF5-BA42-9CCD-A46BCA177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2261"/>
              <a:ext cx="294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30</a:t>
              </a:r>
            </a:p>
          </p:txBody>
        </p:sp>
        <p:sp>
          <p:nvSpPr>
            <p:cNvPr id="98" name="Rectangle 59">
              <a:extLst>
                <a:ext uri="{FF2B5EF4-FFF2-40B4-BE49-F238E27FC236}">
                  <a16:creationId xmlns:a16="http://schemas.microsoft.com/office/drawing/2014/main" id="{D8103A58-2985-614D-83D3-F2D85C8B8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1773"/>
              <a:ext cx="294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40</a:t>
              </a:r>
            </a:p>
          </p:txBody>
        </p:sp>
        <p:sp>
          <p:nvSpPr>
            <p:cNvPr id="99" name="Rectangle 60">
              <a:extLst>
                <a:ext uri="{FF2B5EF4-FFF2-40B4-BE49-F238E27FC236}">
                  <a16:creationId xmlns:a16="http://schemas.microsoft.com/office/drawing/2014/main" id="{C0AA1EED-D760-F743-BDF0-8D3CAB3017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3" y="3683"/>
              <a:ext cx="294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10</a:t>
              </a:r>
            </a:p>
          </p:txBody>
        </p:sp>
        <p:sp>
          <p:nvSpPr>
            <p:cNvPr id="100" name="Rectangle 61">
              <a:extLst>
                <a:ext uri="{FF2B5EF4-FFF2-40B4-BE49-F238E27FC236}">
                  <a16:creationId xmlns:a16="http://schemas.microsoft.com/office/drawing/2014/main" id="{4D9D8A1B-2EC4-3440-B928-565DDF9F30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7" y="3683"/>
              <a:ext cx="294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20</a:t>
              </a:r>
            </a:p>
          </p:txBody>
        </p:sp>
        <p:sp>
          <p:nvSpPr>
            <p:cNvPr id="101" name="Rectangle 62">
              <a:extLst>
                <a:ext uri="{FF2B5EF4-FFF2-40B4-BE49-F238E27FC236}">
                  <a16:creationId xmlns:a16="http://schemas.microsoft.com/office/drawing/2014/main" id="{5A71A6CB-3347-A146-B21D-13BA7A246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1" y="3683"/>
              <a:ext cx="294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30</a:t>
              </a:r>
            </a:p>
          </p:txBody>
        </p:sp>
        <p:sp>
          <p:nvSpPr>
            <p:cNvPr id="102" name="Rectangle 63">
              <a:extLst>
                <a:ext uri="{FF2B5EF4-FFF2-40B4-BE49-F238E27FC236}">
                  <a16:creationId xmlns:a16="http://schemas.microsoft.com/office/drawing/2014/main" id="{84D6991F-3846-0C41-A5ED-2A3ADD839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5" y="3683"/>
              <a:ext cx="294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40</a:t>
              </a:r>
            </a:p>
          </p:txBody>
        </p:sp>
        <p:sp>
          <p:nvSpPr>
            <p:cNvPr id="103" name="Rectangle 64">
              <a:extLst>
                <a:ext uri="{FF2B5EF4-FFF2-40B4-BE49-F238E27FC236}">
                  <a16:creationId xmlns:a16="http://schemas.microsoft.com/office/drawing/2014/main" id="{FBF79AD5-02C4-1F46-A8C6-EFCB97399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" y="1412"/>
              <a:ext cx="860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Clothing</a:t>
              </a:r>
            </a:p>
          </p:txBody>
        </p:sp>
        <p:sp>
          <p:nvSpPr>
            <p:cNvPr id="104" name="Rectangle 65">
              <a:extLst>
                <a:ext uri="{FF2B5EF4-FFF2-40B4-BE49-F238E27FC236}">
                  <a16:creationId xmlns:a16="http://schemas.microsoft.com/office/drawing/2014/main" id="{CE15A63F-280B-7C4F-AC81-9FFFD25A9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1298"/>
              <a:ext cx="294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50</a:t>
              </a:r>
            </a:p>
          </p:txBody>
        </p:sp>
      </p:grpSp>
      <p:sp>
        <p:nvSpPr>
          <p:cNvPr id="105" name="Slide Number Placeholder 3">
            <a:extLst>
              <a:ext uri="{FF2B5EF4-FFF2-40B4-BE49-F238E27FC236}">
                <a16:creationId xmlns:a16="http://schemas.microsoft.com/office/drawing/2014/main" id="{8A9C155A-F7A6-4848-9719-71613453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056132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8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8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>
            <a:extLst>
              <a:ext uri="{FF2B5EF4-FFF2-40B4-BE49-F238E27FC236}">
                <a16:creationId xmlns:a16="http://schemas.microsoft.com/office/drawing/2014/main" id="{F381690B-5F1B-714B-AE35-283047A56BE3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3009583"/>
            <a:ext cx="0" cy="3429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Line 4">
            <a:extLst>
              <a:ext uri="{FF2B5EF4-FFF2-40B4-BE49-F238E27FC236}">
                <a16:creationId xmlns:a16="http://schemas.microsoft.com/office/drawing/2014/main" id="{3B805F1E-F845-8546-A47E-A3C5342E0597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6438583"/>
            <a:ext cx="4038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8E773D18-F8E9-3C44-818D-7A5AE96EFF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8526" y="5113020"/>
            <a:ext cx="854075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32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I(x’)</a:t>
            </a:r>
          </a:p>
        </p:txBody>
      </p:sp>
      <p:sp>
        <p:nvSpPr>
          <p:cNvPr id="7" name="Freeform 16">
            <a:extLst>
              <a:ext uri="{FF2B5EF4-FFF2-40B4-BE49-F238E27FC236}">
                <a16:creationId xmlns:a16="http://schemas.microsoft.com/office/drawing/2014/main" id="{A12EDDF4-931C-B445-B662-79F901531DFE}"/>
              </a:ext>
            </a:extLst>
          </p:cNvPr>
          <p:cNvSpPr>
            <a:spLocks/>
          </p:cNvSpPr>
          <p:nvPr/>
        </p:nvSpPr>
        <p:spPr bwMode="auto">
          <a:xfrm>
            <a:off x="2705100" y="3219134"/>
            <a:ext cx="3092450" cy="2701925"/>
          </a:xfrm>
          <a:custGeom>
            <a:avLst/>
            <a:gdLst>
              <a:gd name="T0" fmla="*/ 0 w 1948"/>
              <a:gd name="T1" fmla="*/ 2147483647 h 1702"/>
              <a:gd name="T2" fmla="*/ 2147483647 w 1948"/>
              <a:gd name="T3" fmla="*/ 2147483647 h 1702"/>
              <a:gd name="T4" fmla="*/ 2147483647 w 1948"/>
              <a:gd name="T5" fmla="*/ 2147483647 h 1702"/>
              <a:gd name="T6" fmla="*/ 2147483647 w 1948"/>
              <a:gd name="T7" fmla="*/ 2147483647 h 1702"/>
              <a:gd name="T8" fmla="*/ 2147483647 w 1948"/>
              <a:gd name="T9" fmla="*/ 2147483647 h 1702"/>
              <a:gd name="T10" fmla="*/ 2147483647 w 1948"/>
              <a:gd name="T11" fmla="*/ 2147483647 h 1702"/>
              <a:gd name="T12" fmla="*/ 2147483647 w 1948"/>
              <a:gd name="T13" fmla="*/ 2147483647 h 1702"/>
              <a:gd name="T14" fmla="*/ 2147483647 w 1948"/>
              <a:gd name="T15" fmla="*/ 2147483647 h 1702"/>
              <a:gd name="T16" fmla="*/ 2147483647 w 1948"/>
              <a:gd name="T17" fmla="*/ 2147483647 h 1702"/>
              <a:gd name="T18" fmla="*/ 2147483647 w 1948"/>
              <a:gd name="T19" fmla="*/ 0 h 1702"/>
              <a:gd name="T20" fmla="*/ 2147483647 w 1948"/>
              <a:gd name="T21" fmla="*/ 2147483647 h 1702"/>
              <a:gd name="T22" fmla="*/ 0 w 1948"/>
              <a:gd name="T23" fmla="*/ 2147483647 h 1702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948"/>
              <a:gd name="T37" fmla="*/ 0 h 1702"/>
              <a:gd name="T38" fmla="*/ 1948 w 1948"/>
              <a:gd name="T39" fmla="*/ 1702 h 1702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948" h="1702">
                <a:moveTo>
                  <a:pt x="0" y="2"/>
                </a:moveTo>
                <a:lnTo>
                  <a:pt x="28" y="313"/>
                </a:lnTo>
                <a:lnTo>
                  <a:pt x="109" y="596"/>
                </a:lnTo>
                <a:lnTo>
                  <a:pt x="326" y="962"/>
                </a:lnTo>
                <a:lnTo>
                  <a:pt x="517" y="1135"/>
                </a:lnTo>
                <a:lnTo>
                  <a:pt x="725" y="1318"/>
                </a:lnTo>
                <a:lnTo>
                  <a:pt x="1086" y="1519"/>
                </a:lnTo>
                <a:lnTo>
                  <a:pt x="1376" y="1620"/>
                </a:lnTo>
                <a:lnTo>
                  <a:pt x="1946" y="1702"/>
                </a:lnTo>
                <a:lnTo>
                  <a:pt x="1948" y="0"/>
                </a:lnTo>
                <a:lnTo>
                  <a:pt x="10" y="2"/>
                </a:lnTo>
                <a:lnTo>
                  <a:pt x="0" y="2"/>
                </a:lnTo>
                <a:close/>
              </a:path>
            </a:pathLst>
          </a:custGeom>
          <a:solidFill>
            <a:srgbClr val="00CC00"/>
          </a:solidFill>
          <a:ln>
            <a:noFill/>
          </a:ln>
          <a:extLs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Arc 10">
            <a:extLst>
              <a:ext uri="{FF2B5EF4-FFF2-40B4-BE49-F238E27FC236}">
                <a16:creationId xmlns:a16="http://schemas.microsoft.com/office/drawing/2014/main" id="{542094D8-0F43-1D4F-A86D-EFCD8189B180}"/>
              </a:ext>
            </a:extLst>
          </p:cNvPr>
          <p:cNvSpPr>
            <a:spLocks/>
          </p:cNvSpPr>
          <p:nvPr/>
        </p:nvSpPr>
        <p:spPr bwMode="auto">
          <a:xfrm rot="10800000">
            <a:off x="2693989" y="3239770"/>
            <a:ext cx="3125787" cy="2667000"/>
          </a:xfrm>
          <a:custGeom>
            <a:avLst/>
            <a:gdLst>
              <a:gd name="T0" fmla="*/ 0 w 21611"/>
              <a:gd name="T1" fmla="*/ 0 h 21600"/>
              <a:gd name="T2" fmla="*/ 2147483647 w 21611"/>
              <a:gd name="T3" fmla="*/ 2147483647 h 21600"/>
              <a:gd name="T4" fmla="*/ 2147483647 w 21611"/>
              <a:gd name="T5" fmla="*/ 2147483647 h 21600"/>
              <a:gd name="T6" fmla="*/ 0 60000 65536"/>
              <a:gd name="T7" fmla="*/ 0 60000 65536"/>
              <a:gd name="T8" fmla="*/ 0 60000 65536"/>
              <a:gd name="T9" fmla="*/ 0 w 21611"/>
              <a:gd name="T10" fmla="*/ 0 h 21600"/>
              <a:gd name="T11" fmla="*/ 21611 w 21611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11" h="21600" fill="none" extrusionOk="0">
                <a:moveTo>
                  <a:pt x="0" y="0"/>
                </a:moveTo>
                <a:cubicBezTo>
                  <a:pt x="3" y="0"/>
                  <a:pt x="7" y="-1"/>
                  <a:pt x="11" y="0"/>
                </a:cubicBezTo>
                <a:cubicBezTo>
                  <a:pt x="11940" y="0"/>
                  <a:pt x="21611" y="9670"/>
                  <a:pt x="21611" y="21600"/>
                </a:cubicBezTo>
              </a:path>
              <a:path w="21611" h="21600" stroke="0" extrusionOk="0">
                <a:moveTo>
                  <a:pt x="0" y="0"/>
                </a:moveTo>
                <a:cubicBezTo>
                  <a:pt x="3" y="0"/>
                  <a:pt x="7" y="-1"/>
                  <a:pt x="11" y="0"/>
                </a:cubicBezTo>
                <a:cubicBezTo>
                  <a:pt x="11940" y="0"/>
                  <a:pt x="21611" y="9670"/>
                  <a:pt x="21611" y="21600"/>
                </a:cubicBezTo>
                <a:lnTo>
                  <a:pt x="11" y="21600"/>
                </a:lnTo>
                <a:lnTo>
                  <a:pt x="0" y="0"/>
                </a:lnTo>
                <a:close/>
              </a:path>
            </a:pathLst>
          </a:custGeom>
          <a:noFill/>
          <a:ln w="76200" cap="rnd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4C52B885-B055-F046-95D4-B1E779488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4888" y="2674620"/>
            <a:ext cx="4114800" cy="138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set of</a:t>
            </a:r>
            <a:br>
              <a:rPr lang="en-US" altLang="en-US" sz="2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en-US" sz="2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baskets (bundles)</a:t>
            </a:r>
          </a:p>
          <a:p>
            <a:r>
              <a:rPr lang="en-US" altLang="en-US" sz="2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that is preferred.</a:t>
            </a:r>
          </a:p>
        </p:txBody>
      </p:sp>
      <p:sp>
        <p:nvSpPr>
          <p:cNvPr id="10" name="Rectangle 64">
            <a:extLst>
              <a:ext uri="{FF2B5EF4-FFF2-40B4-BE49-F238E27FC236}">
                <a16:creationId xmlns:a16="http://schemas.microsoft.com/office/drawing/2014/main" id="{AE19AA05-0772-254D-86C1-BC9DDA836B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4614" y="2720658"/>
            <a:ext cx="12461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800">
                <a:solidFill>
                  <a:schemeClr val="tx1"/>
                </a:solidFill>
                <a:latin typeface="Century Gothic" panose="020B0502020202020204" pitchFamily="34" charset="0"/>
              </a:rPr>
              <a:t>Clothing</a:t>
            </a:r>
          </a:p>
        </p:txBody>
      </p:sp>
      <p:sp>
        <p:nvSpPr>
          <p:cNvPr id="11" name="Rectangle 55">
            <a:extLst>
              <a:ext uri="{FF2B5EF4-FFF2-40B4-BE49-F238E27FC236}">
                <a16:creationId xmlns:a16="http://schemas.microsoft.com/office/drawing/2014/main" id="{E8701B31-7A1F-6B41-A687-598B3D9D17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6638" y="6270309"/>
            <a:ext cx="740588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Century Gothic" panose="020B0502020202020204" pitchFamily="34" charset="0"/>
              </a:rPr>
              <a:t>Food</a:t>
            </a:r>
          </a:p>
        </p:txBody>
      </p:sp>
      <p:sp>
        <p:nvSpPr>
          <p:cNvPr id="12" name="Rectangle 55">
            <a:extLst>
              <a:ext uri="{FF2B5EF4-FFF2-40B4-BE49-F238E27FC236}">
                <a16:creationId xmlns:a16="http://schemas.microsoft.com/office/drawing/2014/main" id="{B4890900-EE60-354A-84F6-9D4C5A9CC6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8039" y="5706746"/>
            <a:ext cx="4603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Century Gothic" panose="020B0502020202020204" pitchFamily="34" charset="0"/>
              </a:rPr>
              <a:t>U1</a:t>
            </a:r>
          </a:p>
        </p:txBody>
      </p:sp>
      <p:sp>
        <p:nvSpPr>
          <p:cNvPr id="13" name="Oval 22">
            <a:extLst>
              <a:ext uri="{FF2B5EF4-FFF2-40B4-BE49-F238E27FC236}">
                <a16:creationId xmlns:a16="http://schemas.microsoft.com/office/drawing/2014/main" id="{47B85005-92BC-FC4C-B7B7-6B296D4BA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8588" y="351917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4" name="Oval 22">
            <a:extLst>
              <a:ext uri="{FF2B5EF4-FFF2-40B4-BE49-F238E27FC236}">
                <a16:creationId xmlns:a16="http://schemas.microsoft.com/office/drawing/2014/main" id="{58EADFE0-8E1F-D343-8836-9DEE89968A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4388" y="489077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5" name="Oval 22">
            <a:extLst>
              <a:ext uri="{FF2B5EF4-FFF2-40B4-BE49-F238E27FC236}">
                <a16:creationId xmlns:a16="http://schemas.microsoft.com/office/drawing/2014/main" id="{D47DE1A2-2FDF-7645-B13B-8C28D42FD7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9788" y="5682933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6" name="Oval 22">
            <a:extLst>
              <a:ext uri="{FF2B5EF4-FFF2-40B4-BE49-F238E27FC236}">
                <a16:creationId xmlns:a16="http://schemas.microsoft.com/office/drawing/2014/main" id="{FC7C610C-12C3-C348-AED4-B2A8A10026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5900" y="4325620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7" name="Oval 22">
            <a:extLst>
              <a:ext uri="{FF2B5EF4-FFF2-40B4-BE49-F238E27FC236}">
                <a16:creationId xmlns:a16="http://schemas.microsoft.com/office/drawing/2014/main" id="{199A5CC8-6C4D-F245-8C40-C18B9B181F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6700" y="5362258"/>
            <a:ext cx="152400" cy="152400"/>
          </a:xfrm>
          <a:prstGeom prst="ellipse">
            <a:avLst/>
          </a:prstGeom>
          <a:solidFill>
            <a:schemeClr val="tx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8" name="Rectangle 30">
            <a:extLst>
              <a:ext uri="{FF2B5EF4-FFF2-40B4-BE49-F238E27FC236}">
                <a16:creationId xmlns:a16="http://schemas.microsoft.com/office/drawing/2014/main" id="{6692FE47-F5B2-7942-B1D3-EBC7BA2081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4575" y="3514409"/>
            <a:ext cx="3317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i="1">
                <a:solidFill>
                  <a:schemeClr val="tx1"/>
                </a:solidFill>
                <a:latin typeface="Century Gothic" panose="020B0502020202020204" pitchFamily="34" charset="0"/>
              </a:rPr>
              <a:t>B</a:t>
            </a:r>
          </a:p>
        </p:txBody>
      </p:sp>
      <p:sp>
        <p:nvSpPr>
          <p:cNvPr id="19" name="Rectangle 30">
            <a:extLst>
              <a:ext uri="{FF2B5EF4-FFF2-40B4-BE49-F238E27FC236}">
                <a16:creationId xmlns:a16="http://schemas.microsoft.com/office/drawing/2014/main" id="{E1929FF5-7930-3A44-95D4-10715341D4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6576" y="4900296"/>
            <a:ext cx="371475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i="1">
                <a:solidFill>
                  <a:schemeClr val="tx1"/>
                </a:solidFill>
                <a:latin typeface="Century Gothic" panose="020B0502020202020204" pitchFamily="34" charset="0"/>
              </a:rPr>
              <a:t>A</a:t>
            </a:r>
          </a:p>
        </p:txBody>
      </p:sp>
      <p:sp>
        <p:nvSpPr>
          <p:cNvPr id="20" name="Rectangle 30">
            <a:extLst>
              <a:ext uri="{FF2B5EF4-FFF2-40B4-BE49-F238E27FC236}">
                <a16:creationId xmlns:a16="http://schemas.microsoft.com/office/drawing/2014/main" id="{665851F9-D901-894D-BCDD-EFD7232F6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6101" y="5724209"/>
            <a:ext cx="3714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i="1">
                <a:solidFill>
                  <a:schemeClr val="tx1"/>
                </a:solidFill>
                <a:latin typeface="Century Gothic" panose="020B0502020202020204" pitchFamily="34" charset="0"/>
              </a:rPr>
              <a:t>D</a:t>
            </a:r>
          </a:p>
        </p:txBody>
      </p:sp>
      <p:sp>
        <p:nvSpPr>
          <p:cNvPr id="21" name="Rectangle 30">
            <a:extLst>
              <a:ext uri="{FF2B5EF4-FFF2-40B4-BE49-F238E27FC236}">
                <a16:creationId xmlns:a16="http://schemas.microsoft.com/office/drawing/2014/main" id="{F3207600-4B2B-6146-BBB6-6C5C75A9F8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7464" y="5449571"/>
            <a:ext cx="3571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i="1">
                <a:solidFill>
                  <a:schemeClr val="tx1"/>
                </a:solidFill>
                <a:latin typeface="Century Gothic" panose="020B0502020202020204" pitchFamily="34" charset="0"/>
              </a:rPr>
              <a:t>H</a:t>
            </a:r>
          </a:p>
        </p:txBody>
      </p:sp>
      <p:sp>
        <p:nvSpPr>
          <p:cNvPr id="22" name="Rectangle 30">
            <a:extLst>
              <a:ext uri="{FF2B5EF4-FFF2-40B4-BE49-F238E27FC236}">
                <a16:creationId xmlns:a16="http://schemas.microsoft.com/office/drawing/2014/main" id="{9A014887-B4F3-8A47-BA17-11D8A5E04D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3701" y="4290696"/>
            <a:ext cx="315913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i="1">
                <a:solidFill>
                  <a:schemeClr val="tx1"/>
                </a:solidFill>
                <a:latin typeface="Century Gothic" panose="020B0502020202020204" pitchFamily="34" charset="0"/>
              </a:rPr>
              <a:t>E</a:t>
            </a:r>
          </a:p>
        </p:txBody>
      </p:sp>
      <p:sp>
        <p:nvSpPr>
          <p:cNvPr id="23" name="Rectangle 50">
            <a:extLst>
              <a:ext uri="{FF2B5EF4-FFF2-40B4-BE49-F238E27FC236}">
                <a16:creationId xmlns:a16="http://schemas.microsoft.com/office/drawing/2014/main" id="{DBBAA993-E267-674D-8D7C-A6E0B1ADFE4E}"/>
              </a:ext>
            </a:extLst>
          </p:cNvPr>
          <p:cNvSpPr txBox="1">
            <a:spLocks noChangeArrowheads="1"/>
          </p:cNvSpPr>
          <p:nvPr/>
        </p:nvSpPr>
        <p:spPr>
          <a:xfrm>
            <a:off x="852487" y="918845"/>
            <a:ext cx="8503377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kern="0" dirty="0">
                <a:latin typeface="+mj-lt"/>
                <a:ea typeface="+mj-ea"/>
                <a:cs typeface="+mj-cs"/>
              </a:rPr>
              <a:t>Indifference curves: more is better</a:t>
            </a:r>
          </a:p>
        </p:txBody>
      </p:sp>
      <p:sp>
        <p:nvSpPr>
          <p:cNvPr id="24" name="Line 4">
            <a:extLst>
              <a:ext uri="{FF2B5EF4-FFF2-40B4-BE49-F238E27FC236}">
                <a16:creationId xmlns:a16="http://schemas.microsoft.com/office/drawing/2014/main" id="{F1BBE91B-6B5B-5049-8450-97988D3D915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43113" y="4973321"/>
            <a:ext cx="3636962" cy="3175"/>
          </a:xfrm>
          <a:prstGeom prst="line">
            <a:avLst/>
          </a:prstGeom>
          <a:noFill/>
          <a:ln w="25400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Line 5">
            <a:extLst>
              <a:ext uri="{FF2B5EF4-FFF2-40B4-BE49-F238E27FC236}">
                <a16:creationId xmlns:a16="http://schemas.microsoft.com/office/drawing/2014/main" id="{B9251168-9B51-134B-8691-D4D5D0E7583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9001" y="3125471"/>
            <a:ext cx="15875" cy="3298825"/>
          </a:xfrm>
          <a:prstGeom prst="line">
            <a:avLst/>
          </a:prstGeom>
          <a:noFill/>
          <a:ln w="25400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Slide Number Placeholder 3">
            <a:extLst>
              <a:ext uri="{FF2B5EF4-FFF2-40B4-BE49-F238E27FC236}">
                <a16:creationId xmlns:a16="http://schemas.microsoft.com/office/drawing/2014/main" id="{8782DCEB-F25B-AA44-A366-F4DDB5E1F8F7}"/>
              </a:ext>
            </a:extLst>
          </p:cNvPr>
          <p:cNvSpPr txBox="1">
            <a:spLocks/>
          </p:cNvSpPr>
          <p:nvPr/>
        </p:nvSpPr>
        <p:spPr>
          <a:xfrm>
            <a:off x="10881855" y="9056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3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/>
            </a:pPr>
            <a:fld id="{F128DC48-024A-A743-A6DF-E12A487B730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Trebuchet MS" panose="020B0603020202020204"/>
              </a:rPr>
              <a:pPr defTabSz="457200">
                <a:defRPr/>
              </a:pPr>
              <a:t>15</a:t>
            </a:fld>
            <a:endParaRPr lang="en-US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002441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FAC082-7859-F245-939C-E0ABB4D29BC6}"/>
              </a:ext>
            </a:extLst>
          </p:cNvPr>
          <p:cNvSpPr/>
          <p:nvPr/>
        </p:nvSpPr>
        <p:spPr>
          <a:xfrm>
            <a:off x="210066" y="630099"/>
            <a:ext cx="1012264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To describe preferences for all combinations of goods/services, we have </a:t>
            </a:r>
            <a:r>
              <a:rPr lang="en-US" altLang="en-US" u="sng" dirty="0"/>
              <a:t>a set of indifference curves </a:t>
            </a:r>
            <a:r>
              <a:rPr lang="en-US" altLang="en-US" dirty="0"/>
              <a:t>– an </a:t>
            </a:r>
            <a:r>
              <a:rPr lang="en-US" altLang="en-US" i="1" dirty="0">
                <a:solidFill>
                  <a:srgbClr val="9999FF"/>
                </a:solidFill>
              </a:rPr>
              <a:t>indifference map </a:t>
            </a:r>
            <a:r>
              <a:rPr lang="en-US" altLang="en-US" i="1" dirty="0"/>
              <a:t>– each curve represents a different level of utility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b="1" dirty="0"/>
              <a:t>Each</a:t>
            </a:r>
            <a:r>
              <a:rPr lang="en-US" altLang="en-US" sz="1800" dirty="0"/>
              <a:t> indifference curve in the map shows the baskets between which one is </a:t>
            </a:r>
            <a:r>
              <a:rPr lang="en-US" altLang="en-US" sz="1800" dirty="0">
                <a:solidFill>
                  <a:srgbClr val="FF0000"/>
                </a:solidFill>
              </a:rPr>
              <a:t>indifferent</a:t>
            </a:r>
            <a:endParaRPr lang="en-US" altLang="en-US" i="1" dirty="0">
              <a:solidFill>
                <a:srgbClr val="9999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i="1" dirty="0">
                <a:solidFill>
                  <a:srgbClr val="9999FF"/>
                </a:solidFill>
              </a:rPr>
              <a:t>The higher the indifference curve the more utility consumption it yields the consumer</a:t>
            </a:r>
          </a:p>
          <a:p>
            <a:pPr lvl="1"/>
            <a:endParaRPr lang="en-US" altLang="en-US" dirty="0"/>
          </a:p>
        </p:txBody>
      </p:sp>
      <p:grpSp>
        <p:nvGrpSpPr>
          <p:cNvPr id="42" name="Group 27">
            <a:extLst>
              <a:ext uri="{FF2B5EF4-FFF2-40B4-BE49-F238E27FC236}">
                <a16:creationId xmlns:a16="http://schemas.microsoft.com/office/drawing/2014/main" id="{42A5F9B6-F67E-9246-BEE5-BC3C3B85951F}"/>
              </a:ext>
            </a:extLst>
          </p:cNvPr>
          <p:cNvGrpSpPr>
            <a:grpSpLocks/>
          </p:cNvGrpSpPr>
          <p:nvPr/>
        </p:nvGrpSpPr>
        <p:grpSpPr bwMode="auto">
          <a:xfrm>
            <a:off x="3401061" y="2636836"/>
            <a:ext cx="3460751" cy="2679700"/>
            <a:chOff x="1936" y="1247"/>
            <a:chExt cx="2180" cy="1688"/>
          </a:xfrm>
        </p:grpSpPr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72E5B1B9-4A1D-5C42-9B3D-1DD8AE3725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6" y="1247"/>
              <a:ext cx="1906" cy="1573"/>
            </a:xfrm>
            <a:custGeom>
              <a:avLst/>
              <a:gdLst>
                <a:gd name="T0" fmla="*/ 6 w 1906"/>
                <a:gd name="T1" fmla="*/ 0 h 1573"/>
                <a:gd name="T2" fmla="*/ 0 w 1906"/>
                <a:gd name="T3" fmla="*/ 22 h 1573"/>
                <a:gd name="T4" fmla="*/ 0 w 1906"/>
                <a:gd name="T5" fmla="*/ 49 h 1573"/>
                <a:gd name="T6" fmla="*/ 6 w 1906"/>
                <a:gd name="T7" fmla="*/ 117 h 1573"/>
                <a:gd name="T8" fmla="*/ 24 w 1906"/>
                <a:gd name="T9" fmla="*/ 199 h 1573"/>
                <a:gd name="T10" fmla="*/ 49 w 1906"/>
                <a:gd name="T11" fmla="*/ 290 h 1573"/>
                <a:gd name="T12" fmla="*/ 61 w 1906"/>
                <a:gd name="T13" fmla="*/ 339 h 1573"/>
                <a:gd name="T14" fmla="*/ 80 w 1906"/>
                <a:gd name="T15" fmla="*/ 394 h 1573"/>
                <a:gd name="T16" fmla="*/ 117 w 1906"/>
                <a:gd name="T17" fmla="*/ 507 h 1573"/>
                <a:gd name="T18" fmla="*/ 160 w 1906"/>
                <a:gd name="T19" fmla="*/ 630 h 1573"/>
                <a:gd name="T20" fmla="*/ 184 w 1906"/>
                <a:gd name="T21" fmla="*/ 684 h 1573"/>
                <a:gd name="T22" fmla="*/ 215 w 1906"/>
                <a:gd name="T23" fmla="*/ 738 h 1573"/>
                <a:gd name="T24" fmla="*/ 283 w 1906"/>
                <a:gd name="T25" fmla="*/ 838 h 1573"/>
                <a:gd name="T26" fmla="*/ 356 w 1906"/>
                <a:gd name="T27" fmla="*/ 938 h 1573"/>
                <a:gd name="T28" fmla="*/ 442 w 1906"/>
                <a:gd name="T29" fmla="*/ 1033 h 1573"/>
                <a:gd name="T30" fmla="*/ 547 w 1906"/>
                <a:gd name="T31" fmla="*/ 1115 h 1573"/>
                <a:gd name="T32" fmla="*/ 602 w 1906"/>
                <a:gd name="T33" fmla="*/ 1151 h 1573"/>
                <a:gd name="T34" fmla="*/ 664 w 1906"/>
                <a:gd name="T35" fmla="*/ 1187 h 1573"/>
                <a:gd name="T36" fmla="*/ 799 w 1906"/>
                <a:gd name="T37" fmla="*/ 1255 h 1573"/>
                <a:gd name="T38" fmla="*/ 940 w 1906"/>
                <a:gd name="T39" fmla="*/ 1309 h 1573"/>
                <a:gd name="T40" fmla="*/ 1075 w 1906"/>
                <a:gd name="T41" fmla="*/ 1364 h 1573"/>
                <a:gd name="T42" fmla="*/ 1217 w 1906"/>
                <a:gd name="T43" fmla="*/ 1414 h 1573"/>
                <a:gd name="T44" fmla="*/ 1358 w 1906"/>
                <a:gd name="T45" fmla="*/ 1459 h 1573"/>
                <a:gd name="T46" fmla="*/ 1499 w 1906"/>
                <a:gd name="T47" fmla="*/ 1495 h 1573"/>
                <a:gd name="T48" fmla="*/ 1561 w 1906"/>
                <a:gd name="T49" fmla="*/ 1513 h 1573"/>
                <a:gd name="T50" fmla="*/ 1616 w 1906"/>
                <a:gd name="T51" fmla="*/ 1527 h 1573"/>
                <a:gd name="T52" fmla="*/ 1714 w 1906"/>
                <a:gd name="T53" fmla="*/ 1550 h 1573"/>
                <a:gd name="T54" fmla="*/ 1801 w 1906"/>
                <a:gd name="T55" fmla="*/ 1568 h 1573"/>
                <a:gd name="T56" fmla="*/ 1837 w 1906"/>
                <a:gd name="T57" fmla="*/ 1572 h 1573"/>
                <a:gd name="T58" fmla="*/ 1868 w 1906"/>
                <a:gd name="T59" fmla="*/ 1572 h 1573"/>
                <a:gd name="T60" fmla="*/ 1887 w 1906"/>
                <a:gd name="T61" fmla="*/ 1572 h 1573"/>
                <a:gd name="T62" fmla="*/ 1905 w 1906"/>
                <a:gd name="T63" fmla="*/ 1568 h 1573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906"/>
                <a:gd name="T97" fmla="*/ 0 h 1573"/>
                <a:gd name="T98" fmla="*/ 1906 w 1906"/>
                <a:gd name="T99" fmla="*/ 1573 h 1573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906" h="1573">
                  <a:moveTo>
                    <a:pt x="6" y="0"/>
                  </a:moveTo>
                  <a:lnTo>
                    <a:pt x="0" y="22"/>
                  </a:lnTo>
                  <a:lnTo>
                    <a:pt x="0" y="49"/>
                  </a:lnTo>
                  <a:lnTo>
                    <a:pt x="6" y="117"/>
                  </a:lnTo>
                  <a:lnTo>
                    <a:pt x="24" y="199"/>
                  </a:lnTo>
                  <a:lnTo>
                    <a:pt x="49" y="290"/>
                  </a:lnTo>
                  <a:lnTo>
                    <a:pt x="61" y="339"/>
                  </a:lnTo>
                  <a:lnTo>
                    <a:pt x="80" y="394"/>
                  </a:lnTo>
                  <a:lnTo>
                    <a:pt x="117" y="507"/>
                  </a:lnTo>
                  <a:lnTo>
                    <a:pt x="160" y="630"/>
                  </a:lnTo>
                  <a:lnTo>
                    <a:pt x="184" y="684"/>
                  </a:lnTo>
                  <a:lnTo>
                    <a:pt x="215" y="738"/>
                  </a:lnTo>
                  <a:lnTo>
                    <a:pt x="283" y="838"/>
                  </a:lnTo>
                  <a:lnTo>
                    <a:pt x="356" y="938"/>
                  </a:lnTo>
                  <a:lnTo>
                    <a:pt x="442" y="1033"/>
                  </a:lnTo>
                  <a:lnTo>
                    <a:pt x="547" y="1115"/>
                  </a:lnTo>
                  <a:lnTo>
                    <a:pt x="602" y="1151"/>
                  </a:lnTo>
                  <a:lnTo>
                    <a:pt x="664" y="1187"/>
                  </a:lnTo>
                  <a:lnTo>
                    <a:pt x="799" y="1255"/>
                  </a:lnTo>
                  <a:lnTo>
                    <a:pt x="940" y="1309"/>
                  </a:lnTo>
                  <a:lnTo>
                    <a:pt x="1075" y="1364"/>
                  </a:lnTo>
                  <a:lnTo>
                    <a:pt x="1217" y="1414"/>
                  </a:lnTo>
                  <a:lnTo>
                    <a:pt x="1358" y="1459"/>
                  </a:lnTo>
                  <a:lnTo>
                    <a:pt x="1499" y="1495"/>
                  </a:lnTo>
                  <a:lnTo>
                    <a:pt x="1561" y="1513"/>
                  </a:lnTo>
                  <a:lnTo>
                    <a:pt x="1616" y="1527"/>
                  </a:lnTo>
                  <a:lnTo>
                    <a:pt x="1714" y="1550"/>
                  </a:lnTo>
                  <a:lnTo>
                    <a:pt x="1801" y="1568"/>
                  </a:lnTo>
                  <a:lnTo>
                    <a:pt x="1837" y="1572"/>
                  </a:lnTo>
                  <a:lnTo>
                    <a:pt x="1868" y="1572"/>
                  </a:lnTo>
                  <a:lnTo>
                    <a:pt x="1887" y="1572"/>
                  </a:lnTo>
                  <a:lnTo>
                    <a:pt x="1905" y="1568"/>
                  </a:lnTo>
                </a:path>
              </a:pathLst>
            </a:custGeom>
            <a:noFill/>
            <a:ln w="50800" cap="rnd">
              <a:solidFill>
                <a:srgbClr val="FF99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Rectangle 19">
              <a:extLst>
                <a:ext uri="{FF2B5EF4-FFF2-40B4-BE49-F238E27FC236}">
                  <a16:creationId xmlns:a16="http://schemas.microsoft.com/office/drawing/2014/main" id="{CD931B52-7A84-CC40-A518-256DCF5F66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7" y="2685"/>
              <a:ext cx="27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U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</p:grpSp>
      <p:grpSp>
        <p:nvGrpSpPr>
          <p:cNvPr id="46" name="Group 24">
            <a:extLst>
              <a:ext uri="{FF2B5EF4-FFF2-40B4-BE49-F238E27FC236}">
                <a16:creationId xmlns:a16="http://schemas.microsoft.com/office/drawing/2014/main" id="{D34EC5B7-3596-3744-80D3-6F91DD1C7EC1}"/>
              </a:ext>
            </a:extLst>
          </p:cNvPr>
          <p:cNvGrpSpPr>
            <a:grpSpLocks/>
          </p:cNvGrpSpPr>
          <p:nvPr/>
        </p:nvGrpSpPr>
        <p:grpSpPr bwMode="auto">
          <a:xfrm>
            <a:off x="4059874" y="2312986"/>
            <a:ext cx="2935288" cy="2222500"/>
            <a:chOff x="2459" y="1151"/>
            <a:chExt cx="1849" cy="1400"/>
          </a:xfrm>
        </p:grpSpPr>
        <p:sp>
          <p:nvSpPr>
            <p:cNvPr id="47" name="Freeform 4">
              <a:extLst>
                <a:ext uri="{FF2B5EF4-FFF2-40B4-BE49-F238E27FC236}">
                  <a16:creationId xmlns:a16="http://schemas.microsoft.com/office/drawing/2014/main" id="{C7142BD8-9988-AB40-A459-C75A995BF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9" y="1151"/>
              <a:ext cx="1575" cy="1335"/>
            </a:xfrm>
            <a:custGeom>
              <a:avLst/>
              <a:gdLst>
                <a:gd name="T0" fmla="*/ 6 w 1575"/>
                <a:gd name="T1" fmla="*/ 0 h 1335"/>
                <a:gd name="T2" fmla="*/ 0 w 1575"/>
                <a:gd name="T3" fmla="*/ 20 h 1335"/>
                <a:gd name="T4" fmla="*/ 0 w 1575"/>
                <a:gd name="T5" fmla="*/ 44 h 1335"/>
                <a:gd name="T6" fmla="*/ 0 w 1575"/>
                <a:gd name="T7" fmla="*/ 72 h 1335"/>
                <a:gd name="T8" fmla="*/ 6 w 1575"/>
                <a:gd name="T9" fmla="*/ 99 h 1335"/>
                <a:gd name="T10" fmla="*/ 25 w 1575"/>
                <a:gd name="T11" fmla="*/ 171 h 1335"/>
                <a:gd name="T12" fmla="*/ 45 w 1575"/>
                <a:gd name="T13" fmla="*/ 247 h 1335"/>
                <a:gd name="T14" fmla="*/ 58 w 1575"/>
                <a:gd name="T15" fmla="*/ 287 h 1335"/>
                <a:gd name="T16" fmla="*/ 64 w 1575"/>
                <a:gd name="T17" fmla="*/ 335 h 1335"/>
                <a:gd name="T18" fmla="*/ 96 w 1575"/>
                <a:gd name="T19" fmla="*/ 431 h 1335"/>
                <a:gd name="T20" fmla="*/ 135 w 1575"/>
                <a:gd name="T21" fmla="*/ 535 h 1335"/>
                <a:gd name="T22" fmla="*/ 154 w 1575"/>
                <a:gd name="T23" fmla="*/ 583 h 1335"/>
                <a:gd name="T24" fmla="*/ 180 w 1575"/>
                <a:gd name="T25" fmla="*/ 627 h 1335"/>
                <a:gd name="T26" fmla="*/ 232 w 1575"/>
                <a:gd name="T27" fmla="*/ 715 h 1335"/>
                <a:gd name="T28" fmla="*/ 296 w 1575"/>
                <a:gd name="T29" fmla="*/ 799 h 1335"/>
                <a:gd name="T30" fmla="*/ 367 w 1575"/>
                <a:gd name="T31" fmla="*/ 875 h 1335"/>
                <a:gd name="T32" fmla="*/ 451 w 1575"/>
                <a:gd name="T33" fmla="*/ 946 h 1335"/>
                <a:gd name="T34" fmla="*/ 548 w 1575"/>
                <a:gd name="T35" fmla="*/ 1010 h 1335"/>
                <a:gd name="T36" fmla="*/ 658 w 1575"/>
                <a:gd name="T37" fmla="*/ 1066 h 1335"/>
                <a:gd name="T38" fmla="*/ 774 w 1575"/>
                <a:gd name="T39" fmla="*/ 1114 h 1335"/>
                <a:gd name="T40" fmla="*/ 890 w 1575"/>
                <a:gd name="T41" fmla="*/ 1158 h 1335"/>
                <a:gd name="T42" fmla="*/ 1006 w 1575"/>
                <a:gd name="T43" fmla="*/ 1202 h 1335"/>
                <a:gd name="T44" fmla="*/ 1122 w 1575"/>
                <a:gd name="T45" fmla="*/ 1238 h 1335"/>
                <a:gd name="T46" fmla="*/ 1238 w 1575"/>
                <a:gd name="T47" fmla="*/ 1270 h 1335"/>
                <a:gd name="T48" fmla="*/ 1335 w 1575"/>
                <a:gd name="T49" fmla="*/ 1294 h 1335"/>
                <a:gd name="T50" fmla="*/ 1419 w 1575"/>
                <a:gd name="T51" fmla="*/ 1314 h 1335"/>
                <a:gd name="T52" fmla="*/ 1490 w 1575"/>
                <a:gd name="T53" fmla="*/ 1330 h 1335"/>
                <a:gd name="T54" fmla="*/ 1542 w 1575"/>
                <a:gd name="T55" fmla="*/ 1334 h 1335"/>
                <a:gd name="T56" fmla="*/ 1561 w 1575"/>
                <a:gd name="T57" fmla="*/ 1334 h 1335"/>
                <a:gd name="T58" fmla="*/ 1574 w 1575"/>
                <a:gd name="T59" fmla="*/ 1330 h 1335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1575"/>
                <a:gd name="T91" fmla="*/ 0 h 1335"/>
                <a:gd name="T92" fmla="*/ 1575 w 1575"/>
                <a:gd name="T93" fmla="*/ 1335 h 1335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1575" h="1335">
                  <a:moveTo>
                    <a:pt x="6" y="0"/>
                  </a:moveTo>
                  <a:lnTo>
                    <a:pt x="0" y="20"/>
                  </a:lnTo>
                  <a:lnTo>
                    <a:pt x="0" y="44"/>
                  </a:lnTo>
                  <a:lnTo>
                    <a:pt x="0" y="72"/>
                  </a:lnTo>
                  <a:lnTo>
                    <a:pt x="6" y="99"/>
                  </a:lnTo>
                  <a:lnTo>
                    <a:pt x="25" y="171"/>
                  </a:lnTo>
                  <a:lnTo>
                    <a:pt x="45" y="247"/>
                  </a:lnTo>
                  <a:lnTo>
                    <a:pt x="58" y="287"/>
                  </a:lnTo>
                  <a:lnTo>
                    <a:pt x="64" y="335"/>
                  </a:lnTo>
                  <a:lnTo>
                    <a:pt x="96" y="431"/>
                  </a:lnTo>
                  <a:lnTo>
                    <a:pt x="135" y="535"/>
                  </a:lnTo>
                  <a:lnTo>
                    <a:pt x="154" y="583"/>
                  </a:lnTo>
                  <a:lnTo>
                    <a:pt x="180" y="627"/>
                  </a:lnTo>
                  <a:lnTo>
                    <a:pt x="232" y="715"/>
                  </a:lnTo>
                  <a:lnTo>
                    <a:pt x="296" y="799"/>
                  </a:lnTo>
                  <a:lnTo>
                    <a:pt x="367" y="875"/>
                  </a:lnTo>
                  <a:lnTo>
                    <a:pt x="451" y="946"/>
                  </a:lnTo>
                  <a:lnTo>
                    <a:pt x="548" y="1010"/>
                  </a:lnTo>
                  <a:lnTo>
                    <a:pt x="658" y="1066"/>
                  </a:lnTo>
                  <a:lnTo>
                    <a:pt x="774" y="1114"/>
                  </a:lnTo>
                  <a:lnTo>
                    <a:pt x="890" y="1158"/>
                  </a:lnTo>
                  <a:lnTo>
                    <a:pt x="1006" y="1202"/>
                  </a:lnTo>
                  <a:lnTo>
                    <a:pt x="1122" y="1238"/>
                  </a:lnTo>
                  <a:lnTo>
                    <a:pt x="1238" y="1270"/>
                  </a:lnTo>
                  <a:lnTo>
                    <a:pt x="1335" y="1294"/>
                  </a:lnTo>
                  <a:lnTo>
                    <a:pt x="1419" y="1314"/>
                  </a:lnTo>
                  <a:lnTo>
                    <a:pt x="1490" y="1330"/>
                  </a:lnTo>
                  <a:lnTo>
                    <a:pt x="1542" y="1334"/>
                  </a:lnTo>
                  <a:lnTo>
                    <a:pt x="1561" y="1334"/>
                  </a:lnTo>
                  <a:lnTo>
                    <a:pt x="1574" y="1330"/>
                  </a:lnTo>
                </a:path>
              </a:pathLst>
            </a:custGeom>
            <a:noFill/>
            <a:ln w="50800" cap="rnd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Rectangle 20">
              <a:extLst>
                <a:ext uri="{FF2B5EF4-FFF2-40B4-BE49-F238E27FC236}">
                  <a16:creationId xmlns:a16="http://schemas.microsoft.com/office/drawing/2014/main" id="{6BE219E2-4E55-754E-A82C-856260BF18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29" y="2301"/>
              <a:ext cx="27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U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Century Gothic" panose="020B0502020202020204" pitchFamily="34" charset="0"/>
                </a:rPr>
                <a:t>3</a:t>
              </a:r>
            </a:p>
          </p:txBody>
        </p:sp>
      </p:grpSp>
      <p:grpSp>
        <p:nvGrpSpPr>
          <p:cNvPr id="49" name="Group 32">
            <a:extLst>
              <a:ext uri="{FF2B5EF4-FFF2-40B4-BE49-F238E27FC236}">
                <a16:creationId xmlns:a16="http://schemas.microsoft.com/office/drawing/2014/main" id="{CECE3333-7A02-C042-B3FA-3FEF6AD382E0}"/>
              </a:ext>
            </a:extLst>
          </p:cNvPr>
          <p:cNvGrpSpPr>
            <a:grpSpLocks/>
          </p:cNvGrpSpPr>
          <p:nvPr/>
        </p:nvGrpSpPr>
        <p:grpSpPr bwMode="auto">
          <a:xfrm>
            <a:off x="1081724" y="2244724"/>
            <a:ext cx="6400801" cy="4316413"/>
            <a:chOff x="607" y="1108"/>
            <a:chExt cx="4032" cy="2719"/>
          </a:xfrm>
        </p:grpSpPr>
        <p:sp>
          <p:nvSpPr>
            <p:cNvPr id="50" name="Line 8">
              <a:extLst>
                <a:ext uri="{FF2B5EF4-FFF2-40B4-BE49-F238E27FC236}">
                  <a16:creationId xmlns:a16="http://schemas.microsoft.com/office/drawing/2014/main" id="{8FEB4BFE-0145-BE43-9DFC-3272F25CE7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1108"/>
              <a:ext cx="0" cy="26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Line 9">
              <a:extLst>
                <a:ext uri="{FF2B5EF4-FFF2-40B4-BE49-F238E27FC236}">
                  <a16:creationId xmlns:a16="http://schemas.microsoft.com/office/drawing/2014/main" id="{A339B3BA-3B98-5740-8EF2-D8ACF5660D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1" y="3748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Rectangle 10">
              <a:extLst>
                <a:ext uri="{FF2B5EF4-FFF2-40B4-BE49-F238E27FC236}">
                  <a16:creationId xmlns:a16="http://schemas.microsoft.com/office/drawing/2014/main" id="{40528CF3-13E5-0D42-9836-2B5B322490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2" y="3596"/>
              <a:ext cx="46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Food</a:t>
              </a:r>
            </a:p>
          </p:txBody>
        </p:sp>
        <p:sp>
          <p:nvSpPr>
            <p:cNvPr id="53" name="Rectangle 15">
              <a:extLst>
                <a:ext uri="{FF2B5EF4-FFF2-40B4-BE49-F238E27FC236}">
                  <a16:creationId xmlns:a16="http://schemas.microsoft.com/office/drawing/2014/main" id="{FB0A242E-AD29-2746-9EF5-1F2AF68B8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" y="1196"/>
              <a:ext cx="70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Clothing</a:t>
              </a:r>
            </a:p>
          </p:txBody>
        </p:sp>
      </p:grpSp>
      <p:grpSp>
        <p:nvGrpSpPr>
          <p:cNvPr id="54" name="Group 22">
            <a:extLst>
              <a:ext uri="{FF2B5EF4-FFF2-40B4-BE49-F238E27FC236}">
                <a16:creationId xmlns:a16="http://schemas.microsoft.com/office/drawing/2014/main" id="{ECA98EF7-6A86-3D4B-AA64-2C740D3D066A}"/>
              </a:ext>
            </a:extLst>
          </p:cNvPr>
          <p:cNvGrpSpPr>
            <a:grpSpLocks/>
          </p:cNvGrpSpPr>
          <p:nvPr/>
        </p:nvGrpSpPr>
        <p:grpSpPr bwMode="auto">
          <a:xfrm>
            <a:off x="2777174" y="2847973"/>
            <a:ext cx="3941763" cy="3098800"/>
            <a:chOff x="1459" y="1393"/>
            <a:chExt cx="2483" cy="1952"/>
          </a:xfrm>
        </p:grpSpPr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3C51A550-65A7-294A-B4F2-6F2092A02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9" y="1393"/>
              <a:ext cx="2219" cy="1829"/>
            </a:xfrm>
            <a:custGeom>
              <a:avLst/>
              <a:gdLst>
                <a:gd name="T0" fmla="*/ 12 w 2219"/>
                <a:gd name="T1" fmla="*/ 0 h 1829"/>
                <a:gd name="T2" fmla="*/ 6 w 2219"/>
                <a:gd name="T3" fmla="*/ 26 h 1829"/>
                <a:gd name="T4" fmla="*/ 0 w 2219"/>
                <a:gd name="T5" fmla="*/ 57 h 1829"/>
                <a:gd name="T6" fmla="*/ 6 w 2219"/>
                <a:gd name="T7" fmla="*/ 93 h 1829"/>
                <a:gd name="T8" fmla="*/ 12 w 2219"/>
                <a:gd name="T9" fmla="*/ 135 h 1829"/>
                <a:gd name="T10" fmla="*/ 29 w 2219"/>
                <a:gd name="T11" fmla="*/ 233 h 1829"/>
                <a:gd name="T12" fmla="*/ 59 w 2219"/>
                <a:gd name="T13" fmla="*/ 337 h 1829"/>
                <a:gd name="T14" fmla="*/ 71 w 2219"/>
                <a:gd name="T15" fmla="*/ 394 h 1829"/>
                <a:gd name="T16" fmla="*/ 88 w 2219"/>
                <a:gd name="T17" fmla="*/ 456 h 1829"/>
                <a:gd name="T18" fmla="*/ 129 w 2219"/>
                <a:gd name="T19" fmla="*/ 591 h 1829"/>
                <a:gd name="T20" fmla="*/ 182 w 2219"/>
                <a:gd name="T21" fmla="*/ 730 h 1829"/>
                <a:gd name="T22" fmla="*/ 212 w 2219"/>
                <a:gd name="T23" fmla="*/ 798 h 1829"/>
                <a:gd name="T24" fmla="*/ 247 w 2219"/>
                <a:gd name="T25" fmla="*/ 860 h 1829"/>
                <a:gd name="T26" fmla="*/ 324 w 2219"/>
                <a:gd name="T27" fmla="*/ 979 h 1829"/>
                <a:gd name="T28" fmla="*/ 412 w 2219"/>
                <a:gd name="T29" fmla="*/ 1093 h 1829"/>
                <a:gd name="T30" fmla="*/ 518 w 2219"/>
                <a:gd name="T31" fmla="*/ 1197 h 1829"/>
                <a:gd name="T32" fmla="*/ 635 w 2219"/>
                <a:gd name="T33" fmla="*/ 1295 h 1829"/>
                <a:gd name="T34" fmla="*/ 700 w 2219"/>
                <a:gd name="T35" fmla="*/ 1342 h 1829"/>
                <a:gd name="T36" fmla="*/ 771 w 2219"/>
                <a:gd name="T37" fmla="*/ 1383 h 1829"/>
                <a:gd name="T38" fmla="*/ 930 w 2219"/>
                <a:gd name="T39" fmla="*/ 1461 h 1829"/>
                <a:gd name="T40" fmla="*/ 1088 w 2219"/>
                <a:gd name="T41" fmla="*/ 1528 h 1829"/>
                <a:gd name="T42" fmla="*/ 1253 w 2219"/>
                <a:gd name="T43" fmla="*/ 1590 h 1829"/>
                <a:gd name="T44" fmla="*/ 1418 w 2219"/>
                <a:gd name="T45" fmla="*/ 1647 h 1829"/>
                <a:gd name="T46" fmla="*/ 1583 w 2219"/>
                <a:gd name="T47" fmla="*/ 1699 h 1829"/>
                <a:gd name="T48" fmla="*/ 1741 w 2219"/>
                <a:gd name="T49" fmla="*/ 1740 h 1829"/>
                <a:gd name="T50" fmla="*/ 1818 w 2219"/>
                <a:gd name="T51" fmla="*/ 1761 h 1829"/>
                <a:gd name="T52" fmla="*/ 1883 w 2219"/>
                <a:gd name="T53" fmla="*/ 1777 h 1829"/>
                <a:gd name="T54" fmla="*/ 1994 w 2219"/>
                <a:gd name="T55" fmla="*/ 1803 h 1829"/>
                <a:gd name="T56" fmla="*/ 2094 w 2219"/>
                <a:gd name="T57" fmla="*/ 1823 h 1829"/>
                <a:gd name="T58" fmla="*/ 2136 w 2219"/>
                <a:gd name="T59" fmla="*/ 1828 h 1829"/>
                <a:gd name="T60" fmla="*/ 2171 w 2219"/>
                <a:gd name="T61" fmla="*/ 1828 h 1829"/>
                <a:gd name="T62" fmla="*/ 2200 w 2219"/>
                <a:gd name="T63" fmla="*/ 1828 h 1829"/>
                <a:gd name="T64" fmla="*/ 2218 w 2219"/>
                <a:gd name="T65" fmla="*/ 1823 h 182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2219"/>
                <a:gd name="T100" fmla="*/ 0 h 1829"/>
                <a:gd name="T101" fmla="*/ 2219 w 2219"/>
                <a:gd name="T102" fmla="*/ 1829 h 1829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2219" h="1829">
                  <a:moveTo>
                    <a:pt x="12" y="0"/>
                  </a:moveTo>
                  <a:lnTo>
                    <a:pt x="6" y="26"/>
                  </a:lnTo>
                  <a:lnTo>
                    <a:pt x="0" y="57"/>
                  </a:lnTo>
                  <a:lnTo>
                    <a:pt x="6" y="93"/>
                  </a:lnTo>
                  <a:lnTo>
                    <a:pt x="12" y="135"/>
                  </a:lnTo>
                  <a:lnTo>
                    <a:pt x="29" y="233"/>
                  </a:lnTo>
                  <a:lnTo>
                    <a:pt x="59" y="337"/>
                  </a:lnTo>
                  <a:lnTo>
                    <a:pt x="71" y="394"/>
                  </a:lnTo>
                  <a:lnTo>
                    <a:pt x="88" y="456"/>
                  </a:lnTo>
                  <a:lnTo>
                    <a:pt x="129" y="591"/>
                  </a:lnTo>
                  <a:lnTo>
                    <a:pt x="182" y="730"/>
                  </a:lnTo>
                  <a:lnTo>
                    <a:pt x="212" y="798"/>
                  </a:lnTo>
                  <a:lnTo>
                    <a:pt x="247" y="860"/>
                  </a:lnTo>
                  <a:lnTo>
                    <a:pt x="324" y="979"/>
                  </a:lnTo>
                  <a:lnTo>
                    <a:pt x="412" y="1093"/>
                  </a:lnTo>
                  <a:lnTo>
                    <a:pt x="518" y="1197"/>
                  </a:lnTo>
                  <a:lnTo>
                    <a:pt x="635" y="1295"/>
                  </a:lnTo>
                  <a:lnTo>
                    <a:pt x="700" y="1342"/>
                  </a:lnTo>
                  <a:lnTo>
                    <a:pt x="771" y="1383"/>
                  </a:lnTo>
                  <a:lnTo>
                    <a:pt x="930" y="1461"/>
                  </a:lnTo>
                  <a:lnTo>
                    <a:pt x="1088" y="1528"/>
                  </a:lnTo>
                  <a:lnTo>
                    <a:pt x="1253" y="1590"/>
                  </a:lnTo>
                  <a:lnTo>
                    <a:pt x="1418" y="1647"/>
                  </a:lnTo>
                  <a:lnTo>
                    <a:pt x="1583" y="1699"/>
                  </a:lnTo>
                  <a:lnTo>
                    <a:pt x="1741" y="1740"/>
                  </a:lnTo>
                  <a:lnTo>
                    <a:pt x="1818" y="1761"/>
                  </a:lnTo>
                  <a:lnTo>
                    <a:pt x="1883" y="1777"/>
                  </a:lnTo>
                  <a:lnTo>
                    <a:pt x="1994" y="1803"/>
                  </a:lnTo>
                  <a:lnTo>
                    <a:pt x="2094" y="1823"/>
                  </a:lnTo>
                  <a:lnTo>
                    <a:pt x="2136" y="1828"/>
                  </a:lnTo>
                  <a:lnTo>
                    <a:pt x="2171" y="1828"/>
                  </a:lnTo>
                  <a:lnTo>
                    <a:pt x="2200" y="1828"/>
                  </a:lnTo>
                  <a:lnTo>
                    <a:pt x="2218" y="1823"/>
                  </a:lnTo>
                </a:path>
              </a:pathLst>
            </a:custGeom>
            <a:noFill/>
            <a:ln w="50800" cap="rnd">
              <a:solidFill>
                <a:srgbClr val="99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Rectangle 16">
              <a:extLst>
                <a:ext uri="{FF2B5EF4-FFF2-40B4-BE49-F238E27FC236}">
                  <a16:creationId xmlns:a16="http://schemas.microsoft.com/office/drawing/2014/main" id="{A89C9590-63EF-7C4F-AAF1-2EBC0D2C37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3" y="3095"/>
              <a:ext cx="27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U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</p:grpSp>
      <p:grpSp>
        <p:nvGrpSpPr>
          <p:cNvPr id="57" name="Group 31">
            <a:extLst>
              <a:ext uri="{FF2B5EF4-FFF2-40B4-BE49-F238E27FC236}">
                <a16:creationId xmlns:a16="http://schemas.microsoft.com/office/drawing/2014/main" id="{EF246602-C9ED-D84C-959F-619D08B9008E}"/>
              </a:ext>
            </a:extLst>
          </p:cNvPr>
          <p:cNvGrpSpPr>
            <a:grpSpLocks/>
          </p:cNvGrpSpPr>
          <p:nvPr/>
        </p:nvGrpSpPr>
        <p:grpSpPr bwMode="auto">
          <a:xfrm>
            <a:off x="5471161" y="3795711"/>
            <a:ext cx="442913" cy="461962"/>
            <a:chOff x="3744" y="2205"/>
            <a:chExt cx="279" cy="291"/>
          </a:xfrm>
        </p:grpSpPr>
        <p:sp>
          <p:nvSpPr>
            <p:cNvPr id="58" name="Oval 12">
              <a:extLst>
                <a:ext uri="{FF2B5EF4-FFF2-40B4-BE49-F238E27FC236}">
                  <a16:creationId xmlns:a16="http://schemas.microsoft.com/office/drawing/2014/main" id="{CFE1A08F-B429-3A48-9490-F286CAC120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240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59" name="Rectangle 13">
              <a:extLst>
                <a:ext uri="{FF2B5EF4-FFF2-40B4-BE49-F238E27FC236}">
                  <a16:creationId xmlns:a16="http://schemas.microsoft.com/office/drawing/2014/main" id="{3C201306-A13A-B740-9880-8C02AE308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" y="2205"/>
              <a:ext cx="23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A</a:t>
              </a:r>
            </a:p>
          </p:txBody>
        </p:sp>
      </p:grpSp>
      <p:grpSp>
        <p:nvGrpSpPr>
          <p:cNvPr id="60" name="Group 30">
            <a:extLst>
              <a:ext uri="{FF2B5EF4-FFF2-40B4-BE49-F238E27FC236}">
                <a16:creationId xmlns:a16="http://schemas.microsoft.com/office/drawing/2014/main" id="{09261B9C-B39A-8448-9411-8C1C1F36ECF1}"/>
              </a:ext>
            </a:extLst>
          </p:cNvPr>
          <p:cNvGrpSpPr>
            <a:grpSpLocks/>
          </p:cNvGrpSpPr>
          <p:nvPr/>
        </p:nvGrpSpPr>
        <p:grpSpPr bwMode="auto">
          <a:xfrm>
            <a:off x="3966211" y="3757611"/>
            <a:ext cx="403225" cy="481012"/>
            <a:chOff x="2496" y="2157"/>
            <a:chExt cx="254" cy="291"/>
          </a:xfrm>
        </p:grpSpPr>
        <p:sp>
          <p:nvSpPr>
            <p:cNvPr id="61" name="Oval 11">
              <a:extLst>
                <a:ext uri="{FF2B5EF4-FFF2-40B4-BE49-F238E27FC236}">
                  <a16:creationId xmlns:a16="http://schemas.microsoft.com/office/drawing/2014/main" id="{F288BA45-DAA8-2440-BF37-9C8C3F7C23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35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62" name="Rectangle 14">
              <a:extLst>
                <a:ext uri="{FF2B5EF4-FFF2-40B4-BE49-F238E27FC236}">
                  <a16:creationId xmlns:a16="http://schemas.microsoft.com/office/drawing/2014/main" id="{A458A33C-1741-9E4D-A2BD-6EDBC7168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1" y="2157"/>
              <a:ext cx="209" cy="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B</a:t>
              </a:r>
            </a:p>
          </p:txBody>
        </p:sp>
      </p:grpSp>
      <p:grpSp>
        <p:nvGrpSpPr>
          <p:cNvPr id="63" name="Group 29">
            <a:extLst>
              <a:ext uri="{FF2B5EF4-FFF2-40B4-BE49-F238E27FC236}">
                <a16:creationId xmlns:a16="http://schemas.microsoft.com/office/drawing/2014/main" id="{7A323731-D208-6C4B-89C7-D7FA9CD3DAAB}"/>
              </a:ext>
            </a:extLst>
          </p:cNvPr>
          <p:cNvGrpSpPr>
            <a:grpSpLocks/>
          </p:cNvGrpSpPr>
          <p:nvPr/>
        </p:nvGrpSpPr>
        <p:grpSpPr bwMode="auto">
          <a:xfrm>
            <a:off x="2937510" y="3414711"/>
            <a:ext cx="433388" cy="538162"/>
            <a:chOff x="1536" y="1677"/>
            <a:chExt cx="273" cy="339"/>
          </a:xfrm>
        </p:grpSpPr>
        <p:sp>
          <p:nvSpPr>
            <p:cNvPr id="64" name="Oval 17">
              <a:extLst>
                <a:ext uri="{FF2B5EF4-FFF2-40B4-BE49-F238E27FC236}">
                  <a16:creationId xmlns:a16="http://schemas.microsoft.com/office/drawing/2014/main" id="{29C87CBB-2737-D441-86AD-689FBC15AB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192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65" name="Rectangle 18">
              <a:extLst>
                <a:ext uri="{FF2B5EF4-FFF2-40B4-BE49-F238E27FC236}">
                  <a16:creationId xmlns:a16="http://schemas.microsoft.com/office/drawing/2014/main" id="{9A69245F-A2A3-3B48-84DE-DC6835978A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1" y="1677"/>
              <a:ext cx="22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D</a:t>
              </a:r>
            </a:p>
          </p:txBody>
        </p:sp>
      </p:grpSp>
      <p:grpSp>
        <p:nvGrpSpPr>
          <p:cNvPr id="66" name="Group 35">
            <a:extLst>
              <a:ext uri="{FF2B5EF4-FFF2-40B4-BE49-F238E27FC236}">
                <a16:creationId xmlns:a16="http://schemas.microsoft.com/office/drawing/2014/main" id="{4E2AA6B1-DE4A-BF4D-A0E9-A8F7B58BFDB4}"/>
              </a:ext>
            </a:extLst>
          </p:cNvPr>
          <p:cNvGrpSpPr>
            <a:grpSpLocks/>
          </p:cNvGrpSpPr>
          <p:nvPr/>
        </p:nvGrpSpPr>
        <p:grpSpPr bwMode="auto">
          <a:xfrm>
            <a:off x="2292985" y="3883024"/>
            <a:ext cx="736600" cy="2570163"/>
            <a:chOff x="2174875" y="3397250"/>
            <a:chExt cx="736600" cy="2570163"/>
          </a:xfrm>
        </p:grpSpPr>
        <p:sp>
          <p:nvSpPr>
            <p:cNvPr id="67" name="Line 4">
              <a:extLst>
                <a:ext uri="{FF2B5EF4-FFF2-40B4-BE49-F238E27FC236}">
                  <a16:creationId xmlns:a16="http://schemas.microsoft.com/office/drawing/2014/main" id="{03354CFE-FE28-5042-8C3B-D552A0FA16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74875" y="3397250"/>
              <a:ext cx="720725" cy="1588"/>
            </a:xfrm>
            <a:prstGeom prst="line">
              <a:avLst/>
            </a:prstGeom>
            <a:noFill/>
            <a:ln w="25400">
              <a:solidFill>
                <a:srgbClr val="9999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Line 5">
              <a:extLst>
                <a:ext uri="{FF2B5EF4-FFF2-40B4-BE49-F238E27FC236}">
                  <a16:creationId xmlns:a16="http://schemas.microsoft.com/office/drawing/2014/main" id="{934F964B-D00D-914A-BCA6-C5254A2665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79725" y="3413125"/>
              <a:ext cx="31750" cy="2554288"/>
            </a:xfrm>
            <a:prstGeom prst="line">
              <a:avLst/>
            </a:prstGeom>
            <a:noFill/>
            <a:ln w="25400">
              <a:solidFill>
                <a:srgbClr val="9999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9" name="Group 36">
            <a:extLst>
              <a:ext uri="{FF2B5EF4-FFF2-40B4-BE49-F238E27FC236}">
                <a16:creationId xmlns:a16="http://schemas.microsoft.com/office/drawing/2014/main" id="{C497F7BF-3048-7745-BA51-83D8B781B312}"/>
              </a:ext>
            </a:extLst>
          </p:cNvPr>
          <p:cNvGrpSpPr>
            <a:grpSpLocks/>
          </p:cNvGrpSpPr>
          <p:nvPr/>
        </p:nvGrpSpPr>
        <p:grpSpPr bwMode="auto">
          <a:xfrm>
            <a:off x="2327911" y="4173536"/>
            <a:ext cx="1768475" cy="2271712"/>
            <a:chOff x="2209800" y="3687763"/>
            <a:chExt cx="1768475" cy="2271712"/>
          </a:xfrm>
        </p:grpSpPr>
        <p:sp>
          <p:nvSpPr>
            <p:cNvPr id="70" name="Line 4">
              <a:extLst>
                <a:ext uri="{FF2B5EF4-FFF2-40B4-BE49-F238E27FC236}">
                  <a16:creationId xmlns:a16="http://schemas.microsoft.com/office/drawing/2014/main" id="{128B8632-78E2-D840-99FA-B7B7647F73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9800" y="3717925"/>
              <a:ext cx="1722438" cy="15875"/>
            </a:xfrm>
            <a:prstGeom prst="line">
              <a:avLst/>
            </a:prstGeom>
            <a:noFill/>
            <a:ln w="25400">
              <a:solidFill>
                <a:srgbClr val="9999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Line 5">
              <a:extLst>
                <a:ext uri="{FF2B5EF4-FFF2-40B4-BE49-F238E27FC236}">
                  <a16:creationId xmlns:a16="http://schemas.microsoft.com/office/drawing/2014/main" id="{FA31BE4A-3C5E-B34F-95BD-EB7517B228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2238" y="3687763"/>
              <a:ext cx="46037" cy="2271712"/>
            </a:xfrm>
            <a:prstGeom prst="line">
              <a:avLst/>
            </a:prstGeom>
            <a:noFill/>
            <a:ln w="25400">
              <a:solidFill>
                <a:srgbClr val="9999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72" name="Group 37">
            <a:extLst>
              <a:ext uri="{FF2B5EF4-FFF2-40B4-BE49-F238E27FC236}">
                <a16:creationId xmlns:a16="http://schemas.microsoft.com/office/drawing/2014/main" id="{DEE29554-5589-3146-AB3E-C13916272833}"/>
              </a:ext>
            </a:extLst>
          </p:cNvPr>
          <p:cNvGrpSpPr>
            <a:grpSpLocks/>
          </p:cNvGrpSpPr>
          <p:nvPr/>
        </p:nvGrpSpPr>
        <p:grpSpPr bwMode="auto">
          <a:xfrm>
            <a:off x="3958274" y="4159249"/>
            <a:ext cx="1722437" cy="2270125"/>
            <a:chOff x="3840163" y="3673475"/>
            <a:chExt cx="1722437" cy="2270125"/>
          </a:xfrm>
        </p:grpSpPr>
        <p:sp>
          <p:nvSpPr>
            <p:cNvPr id="73" name="Line 4">
              <a:extLst>
                <a:ext uri="{FF2B5EF4-FFF2-40B4-BE49-F238E27FC236}">
                  <a16:creationId xmlns:a16="http://schemas.microsoft.com/office/drawing/2014/main" id="{D75B29B4-2EFE-8E4A-9162-8F6E754451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163" y="3703638"/>
              <a:ext cx="1722437" cy="14287"/>
            </a:xfrm>
            <a:prstGeom prst="line">
              <a:avLst/>
            </a:prstGeom>
            <a:noFill/>
            <a:ln w="25400">
              <a:solidFill>
                <a:srgbClr val="9999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Line 5">
              <a:extLst>
                <a:ext uri="{FF2B5EF4-FFF2-40B4-BE49-F238E27FC236}">
                  <a16:creationId xmlns:a16="http://schemas.microsoft.com/office/drawing/2014/main" id="{F0917B67-D1EA-4847-943E-32376AD39F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56238" y="3673475"/>
              <a:ext cx="46037" cy="2270125"/>
            </a:xfrm>
            <a:prstGeom prst="line">
              <a:avLst/>
            </a:prstGeom>
            <a:noFill/>
            <a:ln w="25400">
              <a:solidFill>
                <a:srgbClr val="9999FF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75" name="Group 29">
            <a:extLst>
              <a:ext uri="{FF2B5EF4-FFF2-40B4-BE49-F238E27FC236}">
                <a16:creationId xmlns:a16="http://schemas.microsoft.com/office/drawing/2014/main" id="{D0CC00BC-9CBB-5C44-94A9-71F85B2772DD}"/>
              </a:ext>
            </a:extLst>
          </p:cNvPr>
          <p:cNvGrpSpPr>
            <a:grpSpLocks/>
          </p:cNvGrpSpPr>
          <p:nvPr/>
        </p:nvGrpSpPr>
        <p:grpSpPr bwMode="auto">
          <a:xfrm>
            <a:off x="4683765" y="4155975"/>
            <a:ext cx="454026" cy="538162"/>
            <a:chOff x="1536" y="1677"/>
            <a:chExt cx="286" cy="339"/>
          </a:xfrm>
        </p:grpSpPr>
        <p:sp>
          <p:nvSpPr>
            <p:cNvPr id="76" name="Oval 17">
              <a:extLst>
                <a:ext uri="{FF2B5EF4-FFF2-40B4-BE49-F238E27FC236}">
                  <a16:creationId xmlns:a16="http://schemas.microsoft.com/office/drawing/2014/main" id="{09809368-3805-EE4E-8A74-D040BC561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192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77" name="Rectangle 18">
              <a:extLst>
                <a:ext uri="{FF2B5EF4-FFF2-40B4-BE49-F238E27FC236}">
                  <a16:creationId xmlns:a16="http://schemas.microsoft.com/office/drawing/2014/main" id="{B18531CA-D8CA-D140-9146-3CEA662E4B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1" y="1677"/>
              <a:ext cx="241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C</a:t>
              </a:r>
            </a:p>
          </p:txBody>
        </p:sp>
      </p:grpSp>
      <p:sp>
        <p:nvSpPr>
          <p:cNvPr id="78" name="Slide Number Placeholder 3">
            <a:extLst>
              <a:ext uri="{FF2B5EF4-FFF2-40B4-BE49-F238E27FC236}">
                <a16:creationId xmlns:a16="http://schemas.microsoft.com/office/drawing/2014/main" id="{AB68C12B-FEC6-2742-9405-2C71A1D2B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7301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3" name="Rectangle 2052">
            <a:extLst>
              <a:ext uri="{FF2B5EF4-FFF2-40B4-BE49-F238E27FC236}">
                <a16:creationId xmlns:a16="http://schemas.microsoft.com/office/drawing/2014/main" id="{36BA3D12-C092-0D43-8F1A-60D1D76C74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Interpreting indifference curves</a:t>
            </a:r>
          </a:p>
        </p:txBody>
      </p:sp>
      <p:sp>
        <p:nvSpPr>
          <p:cNvPr id="43014" name="Rectangle 2053">
            <a:extLst>
              <a:ext uri="{FF2B5EF4-FFF2-40B4-BE49-F238E27FC236}">
                <a16:creationId xmlns:a16="http://schemas.microsoft.com/office/drawing/2014/main" id="{B77CA214-748D-D249-98B5-BA272A2EF6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0321" y="2336873"/>
            <a:ext cx="9859993" cy="3599316"/>
          </a:xfrm>
        </p:spPr>
        <p:txBody>
          <a:bodyPr>
            <a:normAutofit/>
          </a:bodyPr>
          <a:lstStyle/>
          <a:p>
            <a:r>
              <a:rPr lang="en-US" altLang="en-US" dirty="0">
                <a:solidFill>
                  <a:srgbClr val="FF0000"/>
                </a:solidFill>
              </a:rPr>
              <a:t>The shapes of indifference curves </a:t>
            </a:r>
            <a:r>
              <a:rPr lang="en-US" altLang="en-US" dirty="0"/>
              <a:t>describes </a:t>
            </a:r>
            <a:r>
              <a:rPr lang="en-US" altLang="en-US" b="1" u="sng" dirty="0"/>
              <a:t>how much </a:t>
            </a:r>
            <a:r>
              <a:rPr lang="en-US" altLang="en-US" u="sng" dirty="0"/>
              <a:t>of a good </a:t>
            </a:r>
            <a:r>
              <a:rPr lang="en-US" altLang="en-US" dirty="0"/>
              <a:t>a consumer is willing to give up in exchange for </a:t>
            </a:r>
            <a:r>
              <a:rPr lang="en-US" altLang="en-US" b="1" u="sng" dirty="0"/>
              <a:t>one unit </a:t>
            </a:r>
            <a:r>
              <a:rPr lang="en-US" altLang="en-US" u="sng" dirty="0"/>
              <a:t>of another</a:t>
            </a:r>
          </a:p>
          <a:p>
            <a:pPr lvl="1" eaLnBrk="1" hangingPunct="1"/>
            <a:endParaRPr lang="en-US" altLang="en-US" sz="900" dirty="0"/>
          </a:p>
          <a:p>
            <a:pPr lvl="1" eaLnBrk="1" hangingPunct="1"/>
            <a:r>
              <a:rPr lang="en-US" altLang="en-US" dirty="0"/>
              <a:t>A to B, give up 6 clothing to get 1 food</a:t>
            </a:r>
          </a:p>
          <a:p>
            <a:pPr lvl="1" eaLnBrk="1" hangingPunct="1"/>
            <a:r>
              <a:rPr lang="en-US" altLang="en-US" dirty="0"/>
              <a:t>D to E, give up 2 clothing to get 1 food</a:t>
            </a:r>
          </a:p>
          <a:p>
            <a:pPr eaLnBrk="1" hangingPunct="1"/>
            <a:endParaRPr lang="en-US" altLang="en-US" sz="900" dirty="0"/>
          </a:p>
          <a:p>
            <a:pPr eaLnBrk="1" hangingPunct="1"/>
            <a:r>
              <a:rPr lang="en-US" altLang="en-US" dirty="0"/>
              <a:t>The more clothing and less food a person has, the more clothing they will give up to get more food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1E4E7D2B-D9D8-C540-8C0D-6C462C38F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05007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37" name="Group 66">
            <a:extLst>
              <a:ext uri="{FF2B5EF4-FFF2-40B4-BE49-F238E27FC236}">
                <a16:creationId xmlns:a16="http://schemas.microsoft.com/office/drawing/2014/main" id="{320E0885-3585-F74A-A58D-4B5DEBF45EBE}"/>
              </a:ext>
            </a:extLst>
          </p:cNvPr>
          <p:cNvGrpSpPr>
            <a:grpSpLocks/>
          </p:cNvGrpSpPr>
          <p:nvPr/>
        </p:nvGrpSpPr>
        <p:grpSpPr bwMode="auto">
          <a:xfrm>
            <a:off x="2977833" y="2017714"/>
            <a:ext cx="3346450" cy="4059237"/>
            <a:chOff x="1619" y="1103"/>
            <a:chExt cx="2108" cy="2557"/>
          </a:xfrm>
        </p:grpSpPr>
        <p:sp>
          <p:nvSpPr>
            <p:cNvPr id="44058" name="Freeform 8">
              <a:extLst>
                <a:ext uri="{FF2B5EF4-FFF2-40B4-BE49-F238E27FC236}">
                  <a16:creationId xmlns:a16="http://schemas.microsoft.com/office/drawing/2014/main" id="{EA126857-82E6-0E47-AE9C-A3EA04519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6" y="1318"/>
              <a:ext cx="1636" cy="2116"/>
            </a:xfrm>
            <a:custGeom>
              <a:avLst/>
              <a:gdLst>
                <a:gd name="T0" fmla="*/ 0 w 1636"/>
                <a:gd name="T1" fmla="*/ 0 h 2116"/>
                <a:gd name="T2" fmla="*/ 113 w 1636"/>
                <a:gd name="T3" fmla="*/ 276 h 2116"/>
                <a:gd name="T4" fmla="*/ 221 w 1636"/>
                <a:gd name="T5" fmla="*/ 541 h 2116"/>
                <a:gd name="T6" fmla="*/ 274 w 1636"/>
                <a:gd name="T7" fmla="*/ 668 h 2116"/>
                <a:gd name="T8" fmla="*/ 328 w 1636"/>
                <a:gd name="T9" fmla="*/ 790 h 2116"/>
                <a:gd name="T10" fmla="*/ 382 w 1636"/>
                <a:gd name="T11" fmla="*/ 906 h 2116"/>
                <a:gd name="T12" fmla="*/ 436 w 1636"/>
                <a:gd name="T13" fmla="*/ 1012 h 2116"/>
                <a:gd name="T14" fmla="*/ 484 w 1636"/>
                <a:gd name="T15" fmla="*/ 1108 h 2116"/>
                <a:gd name="T16" fmla="*/ 533 w 1636"/>
                <a:gd name="T17" fmla="*/ 1203 h 2116"/>
                <a:gd name="T18" fmla="*/ 581 w 1636"/>
                <a:gd name="T19" fmla="*/ 1288 h 2116"/>
                <a:gd name="T20" fmla="*/ 629 w 1636"/>
                <a:gd name="T21" fmla="*/ 1362 h 2116"/>
                <a:gd name="T22" fmla="*/ 721 w 1636"/>
                <a:gd name="T23" fmla="*/ 1505 h 2116"/>
                <a:gd name="T24" fmla="*/ 818 w 1636"/>
                <a:gd name="T25" fmla="*/ 1633 h 2116"/>
                <a:gd name="T26" fmla="*/ 871 w 1636"/>
                <a:gd name="T27" fmla="*/ 1691 h 2116"/>
                <a:gd name="T28" fmla="*/ 925 w 1636"/>
                <a:gd name="T29" fmla="*/ 1744 h 2116"/>
                <a:gd name="T30" fmla="*/ 1033 w 1636"/>
                <a:gd name="T31" fmla="*/ 1834 h 2116"/>
                <a:gd name="T32" fmla="*/ 1146 w 1636"/>
                <a:gd name="T33" fmla="*/ 1908 h 2116"/>
                <a:gd name="T34" fmla="*/ 1248 w 1636"/>
                <a:gd name="T35" fmla="*/ 1972 h 2116"/>
                <a:gd name="T36" fmla="*/ 1350 w 1636"/>
                <a:gd name="T37" fmla="*/ 2025 h 2116"/>
                <a:gd name="T38" fmla="*/ 1447 w 1636"/>
                <a:gd name="T39" fmla="*/ 2062 h 2116"/>
                <a:gd name="T40" fmla="*/ 1544 w 1636"/>
                <a:gd name="T41" fmla="*/ 2088 h 2116"/>
                <a:gd name="T42" fmla="*/ 1635 w 1636"/>
                <a:gd name="T43" fmla="*/ 2115 h 211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1636"/>
                <a:gd name="T67" fmla="*/ 0 h 2116"/>
                <a:gd name="T68" fmla="*/ 1636 w 1636"/>
                <a:gd name="T69" fmla="*/ 2116 h 211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1636" h="2116">
                  <a:moveTo>
                    <a:pt x="0" y="0"/>
                  </a:moveTo>
                  <a:lnTo>
                    <a:pt x="113" y="276"/>
                  </a:lnTo>
                  <a:lnTo>
                    <a:pt x="221" y="541"/>
                  </a:lnTo>
                  <a:lnTo>
                    <a:pt x="274" y="668"/>
                  </a:lnTo>
                  <a:lnTo>
                    <a:pt x="328" y="790"/>
                  </a:lnTo>
                  <a:lnTo>
                    <a:pt x="382" y="906"/>
                  </a:lnTo>
                  <a:lnTo>
                    <a:pt x="436" y="1012"/>
                  </a:lnTo>
                  <a:lnTo>
                    <a:pt x="484" y="1108"/>
                  </a:lnTo>
                  <a:lnTo>
                    <a:pt x="533" y="1203"/>
                  </a:lnTo>
                  <a:lnTo>
                    <a:pt x="581" y="1288"/>
                  </a:lnTo>
                  <a:lnTo>
                    <a:pt x="629" y="1362"/>
                  </a:lnTo>
                  <a:lnTo>
                    <a:pt x="721" y="1505"/>
                  </a:lnTo>
                  <a:lnTo>
                    <a:pt x="818" y="1633"/>
                  </a:lnTo>
                  <a:lnTo>
                    <a:pt x="871" y="1691"/>
                  </a:lnTo>
                  <a:lnTo>
                    <a:pt x="925" y="1744"/>
                  </a:lnTo>
                  <a:lnTo>
                    <a:pt x="1033" y="1834"/>
                  </a:lnTo>
                  <a:lnTo>
                    <a:pt x="1146" y="1908"/>
                  </a:lnTo>
                  <a:lnTo>
                    <a:pt x="1248" y="1972"/>
                  </a:lnTo>
                  <a:lnTo>
                    <a:pt x="1350" y="2025"/>
                  </a:lnTo>
                  <a:lnTo>
                    <a:pt x="1447" y="2062"/>
                  </a:lnTo>
                  <a:lnTo>
                    <a:pt x="1544" y="2088"/>
                  </a:lnTo>
                  <a:lnTo>
                    <a:pt x="1635" y="2115"/>
                  </a:lnTo>
                </a:path>
              </a:pathLst>
            </a:custGeom>
            <a:noFill/>
            <a:ln w="50800" cap="rnd">
              <a:solidFill>
                <a:srgbClr val="99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44059" name="Group 61">
              <a:extLst>
                <a:ext uri="{FF2B5EF4-FFF2-40B4-BE49-F238E27FC236}">
                  <a16:creationId xmlns:a16="http://schemas.microsoft.com/office/drawing/2014/main" id="{3DB5EE7F-CA6B-E044-8D00-53F471387C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00" y="1103"/>
              <a:ext cx="1927" cy="2377"/>
              <a:chOff x="1680" y="983"/>
              <a:chExt cx="1927" cy="2377"/>
            </a:xfrm>
          </p:grpSpPr>
          <p:sp>
            <p:nvSpPr>
              <p:cNvPr id="44077" name="Oval 26">
                <a:extLst>
                  <a:ext uri="{FF2B5EF4-FFF2-40B4-BE49-F238E27FC236}">
                    <a16:creationId xmlns:a16="http://schemas.microsoft.com/office/drawing/2014/main" id="{E4FBB23F-AF75-CF44-96DA-71A1E6A81A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3264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SG" altLang="en-US"/>
              </a:p>
            </p:txBody>
          </p:sp>
          <p:sp>
            <p:nvSpPr>
              <p:cNvPr id="44078" name="Oval 27">
                <a:extLst>
                  <a:ext uri="{FF2B5EF4-FFF2-40B4-BE49-F238E27FC236}">
                    <a16:creationId xmlns:a16="http://schemas.microsoft.com/office/drawing/2014/main" id="{642001B0-692A-0E4D-8331-5186F1EAD9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0" y="1152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SG" altLang="en-US"/>
              </a:p>
            </p:txBody>
          </p:sp>
          <p:sp>
            <p:nvSpPr>
              <p:cNvPr id="44079" name="Oval 28">
                <a:extLst>
                  <a:ext uri="{FF2B5EF4-FFF2-40B4-BE49-F238E27FC236}">
                    <a16:creationId xmlns:a16="http://schemas.microsoft.com/office/drawing/2014/main" id="{C3D22460-EE07-314A-A77A-B110CEF1B5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2" y="2160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SG" altLang="en-US"/>
              </a:p>
            </p:txBody>
          </p:sp>
          <p:sp>
            <p:nvSpPr>
              <p:cNvPr id="44080" name="Oval 29">
                <a:extLst>
                  <a:ext uri="{FF2B5EF4-FFF2-40B4-BE49-F238E27FC236}">
                    <a16:creationId xmlns:a16="http://schemas.microsoft.com/office/drawing/2014/main" id="{373EFD84-4397-024E-B813-050BCEE377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6" y="2784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SG" altLang="en-US"/>
              </a:p>
            </p:txBody>
          </p:sp>
          <p:sp>
            <p:nvSpPr>
              <p:cNvPr id="44081" name="Rectangle 31">
                <a:extLst>
                  <a:ext uri="{FF2B5EF4-FFF2-40B4-BE49-F238E27FC236}">
                    <a16:creationId xmlns:a16="http://schemas.microsoft.com/office/drawing/2014/main" id="{9DE34309-F195-DB42-A26F-C92D29950D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1" y="983"/>
                <a:ext cx="23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Century Gothic" panose="020B0502020202020204" pitchFamily="34" charset="0"/>
                  </a:rPr>
                  <a:t>A</a:t>
                </a:r>
              </a:p>
            </p:txBody>
          </p:sp>
          <p:sp>
            <p:nvSpPr>
              <p:cNvPr id="44082" name="Rectangle 32">
                <a:extLst>
                  <a:ext uri="{FF2B5EF4-FFF2-40B4-BE49-F238E27FC236}">
                    <a16:creationId xmlns:a16="http://schemas.microsoft.com/office/drawing/2014/main" id="{FF35331E-C9F3-124C-A34E-9311B49109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3" y="2061"/>
                <a:ext cx="20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Century Gothic" panose="020B0502020202020204" pitchFamily="34" charset="0"/>
                  </a:rPr>
                  <a:t>B</a:t>
                </a:r>
              </a:p>
            </p:txBody>
          </p:sp>
          <p:sp>
            <p:nvSpPr>
              <p:cNvPr id="44083" name="Rectangle 33">
                <a:extLst>
                  <a:ext uri="{FF2B5EF4-FFF2-40B4-BE49-F238E27FC236}">
                    <a16:creationId xmlns:a16="http://schemas.microsoft.com/office/drawing/2014/main" id="{7B7E7C6C-59D3-CA48-99B2-9247800DB8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1" y="2541"/>
                <a:ext cx="228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Century Gothic" panose="020B0502020202020204" pitchFamily="34" charset="0"/>
                  </a:rPr>
                  <a:t>D</a:t>
                </a:r>
              </a:p>
            </p:txBody>
          </p:sp>
          <p:sp>
            <p:nvSpPr>
              <p:cNvPr id="44084" name="Rectangle 34">
                <a:extLst>
                  <a:ext uri="{FF2B5EF4-FFF2-40B4-BE49-F238E27FC236}">
                    <a16:creationId xmlns:a16="http://schemas.microsoft.com/office/drawing/2014/main" id="{705F0275-7443-B242-A0D0-BB7212C836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3" y="2877"/>
                <a:ext cx="19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Century Gothic" panose="020B0502020202020204" pitchFamily="34" charset="0"/>
                  </a:rPr>
                  <a:t>E</a:t>
                </a:r>
              </a:p>
            </p:txBody>
          </p:sp>
          <p:sp>
            <p:nvSpPr>
              <p:cNvPr id="44085" name="Rectangle 35">
                <a:extLst>
                  <a:ext uri="{FF2B5EF4-FFF2-40B4-BE49-F238E27FC236}">
                    <a16:creationId xmlns:a16="http://schemas.microsoft.com/office/drawing/2014/main" id="{5203616C-E6AD-E342-AAE5-4C3B95ADD3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57" y="3021"/>
                <a:ext cx="250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Century Gothic" panose="020B0502020202020204" pitchFamily="34" charset="0"/>
                  </a:rPr>
                  <a:t>G</a:t>
                </a:r>
              </a:p>
            </p:txBody>
          </p:sp>
        </p:grpSp>
        <p:sp>
          <p:nvSpPr>
            <p:cNvPr id="44060" name="Rectangle 51">
              <a:extLst>
                <a:ext uri="{FF2B5EF4-FFF2-40B4-BE49-F238E27FC236}">
                  <a16:creationId xmlns:a16="http://schemas.microsoft.com/office/drawing/2014/main" id="{32085858-B712-BB4E-B131-8FDDB1615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3" y="3285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-1</a:t>
              </a:r>
            </a:p>
          </p:txBody>
        </p:sp>
        <p:sp>
          <p:nvSpPr>
            <p:cNvPr id="44061" name="Line 36">
              <a:extLst>
                <a:ext uri="{FF2B5EF4-FFF2-40B4-BE49-F238E27FC236}">
                  <a16:creationId xmlns:a16="http://schemas.microsoft.com/office/drawing/2014/main" id="{A4AC433C-AEA4-8F41-A50B-44613AD3D7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0" y="1404"/>
              <a:ext cx="44" cy="92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62" name="Line 37">
              <a:extLst>
                <a:ext uri="{FF2B5EF4-FFF2-40B4-BE49-F238E27FC236}">
                  <a16:creationId xmlns:a16="http://schemas.microsoft.com/office/drawing/2014/main" id="{F5028792-AF79-6E44-9493-1898EAB786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80" y="2328"/>
              <a:ext cx="40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63" name="Line 38">
              <a:extLst>
                <a:ext uri="{FF2B5EF4-FFF2-40B4-BE49-F238E27FC236}">
                  <a16:creationId xmlns:a16="http://schemas.microsoft.com/office/drawing/2014/main" id="{7FEAC689-AC4D-4549-859A-B8D0CDFC96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4" y="2364"/>
              <a:ext cx="0" cy="5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64" name="Line 39">
              <a:extLst>
                <a:ext uri="{FF2B5EF4-FFF2-40B4-BE49-F238E27FC236}">
                  <a16:creationId xmlns:a16="http://schemas.microsoft.com/office/drawing/2014/main" id="{68F0F066-7582-544D-B18B-A2D68D0E04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276" y="2952"/>
              <a:ext cx="3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65" name="Rectangle 44">
              <a:extLst>
                <a:ext uri="{FF2B5EF4-FFF2-40B4-BE49-F238E27FC236}">
                  <a16:creationId xmlns:a16="http://schemas.microsoft.com/office/drawing/2014/main" id="{CDCB13BF-5F18-784C-9924-AF5034A4D1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9" y="1806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-6</a:t>
              </a:r>
            </a:p>
          </p:txBody>
        </p:sp>
        <p:sp>
          <p:nvSpPr>
            <p:cNvPr id="44066" name="Rectangle 45">
              <a:extLst>
                <a:ext uri="{FF2B5EF4-FFF2-40B4-BE49-F238E27FC236}">
                  <a16:creationId xmlns:a16="http://schemas.microsoft.com/office/drawing/2014/main" id="{B75E397B-32D7-BD4D-B89F-79A66C0B60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" y="2325"/>
              <a:ext cx="19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4067" name="Rectangle 46">
              <a:extLst>
                <a:ext uri="{FF2B5EF4-FFF2-40B4-BE49-F238E27FC236}">
                  <a16:creationId xmlns:a16="http://schemas.microsoft.com/office/drawing/2014/main" id="{561E2809-7F66-CB45-8046-83EAD304C9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7" y="2901"/>
              <a:ext cx="19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4068" name="Rectangle 49">
              <a:extLst>
                <a:ext uri="{FF2B5EF4-FFF2-40B4-BE49-F238E27FC236}">
                  <a16:creationId xmlns:a16="http://schemas.microsoft.com/office/drawing/2014/main" id="{103DDE36-8EB9-0748-9999-EB9D8EFA35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1" y="2517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-4</a:t>
              </a:r>
            </a:p>
          </p:txBody>
        </p:sp>
        <p:sp>
          <p:nvSpPr>
            <p:cNvPr id="44069" name="Rectangle 50">
              <a:extLst>
                <a:ext uri="{FF2B5EF4-FFF2-40B4-BE49-F238E27FC236}">
                  <a16:creationId xmlns:a16="http://schemas.microsoft.com/office/drawing/2014/main" id="{6F92D6E9-2AF4-F441-807F-9AEA4515BB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5" y="3045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-2</a:t>
              </a:r>
            </a:p>
          </p:txBody>
        </p:sp>
        <p:sp>
          <p:nvSpPr>
            <p:cNvPr id="44070" name="Line 41">
              <a:extLst>
                <a:ext uri="{FF2B5EF4-FFF2-40B4-BE49-F238E27FC236}">
                  <a16:creationId xmlns:a16="http://schemas.microsoft.com/office/drawing/2014/main" id="{EB9695BE-DA33-CD47-A0E3-AD745A406D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84" y="3288"/>
              <a:ext cx="42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71" name="Line 42">
              <a:extLst>
                <a:ext uri="{FF2B5EF4-FFF2-40B4-BE49-F238E27FC236}">
                  <a16:creationId xmlns:a16="http://schemas.microsoft.com/office/drawing/2014/main" id="{740C4C42-030A-6546-8D11-0078B2FAC2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20" y="3372"/>
              <a:ext cx="0" cy="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72" name="Rectangle 47">
              <a:extLst>
                <a:ext uri="{FF2B5EF4-FFF2-40B4-BE49-F238E27FC236}">
                  <a16:creationId xmlns:a16="http://schemas.microsoft.com/office/drawing/2014/main" id="{653A3A00-AD11-9F4E-AF0B-0208E595CE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3" y="3237"/>
              <a:ext cx="19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4073" name="Oval 30">
              <a:extLst>
                <a:ext uri="{FF2B5EF4-FFF2-40B4-BE49-F238E27FC236}">
                  <a16:creationId xmlns:a16="http://schemas.microsoft.com/office/drawing/2014/main" id="{729623C6-A230-F841-B46D-13430118D7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24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4074" name="Line 40">
              <a:extLst>
                <a:ext uri="{FF2B5EF4-FFF2-40B4-BE49-F238E27FC236}">
                  <a16:creationId xmlns:a16="http://schemas.microsoft.com/office/drawing/2014/main" id="{4360BF6B-D5EC-1A43-9B97-2807D532E5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" y="3036"/>
              <a:ext cx="0" cy="22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75" name="Line 43">
              <a:extLst>
                <a:ext uri="{FF2B5EF4-FFF2-40B4-BE49-F238E27FC236}">
                  <a16:creationId xmlns:a16="http://schemas.microsoft.com/office/drawing/2014/main" id="{EBC2AE13-6C3E-6140-8D0D-2E58DCB030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092" y="3432"/>
              <a:ext cx="3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76" name="Rectangle 48">
              <a:extLst>
                <a:ext uri="{FF2B5EF4-FFF2-40B4-BE49-F238E27FC236}">
                  <a16:creationId xmlns:a16="http://schemas.microsoft.com/office/drawing/2014/main" id="{DA23EAA0-540D-EC4C-80D0-4872220F57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5" y="3429"/>
              <a:ext cx="19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</p:grpSp>
      <p:sp>
        <p:nvSpPr>
          <p:cNvPr id="44038" name="Text Box 55">
            <a:extLst>
              <a:ext uri="{FF2B5EF4-FFF2-40B4-BE49-F238E27FC236}">
                <a16:creationId xmlns:a16="http://schemas.microsoft.com/office/drawing/2014/main" id="{8D8BB946-1289-8142-B9A0-F6820CE371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3495" y="2760663"/>
            <a:ext cx="3472497" cy="1477328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Century Gothic" panose="020B0502020202020204" pitchFamily="34" charset="0"/>
              </a:rPr>
              <a:t>Observation: The amount</a:t>
            </a:r>
          </a:p>
          <a:p>
            <a:r>
              <a:rPr lang="en-US" altLang="en-US" sz="1800" dirty="0">
                <a:solidFill>
                  <a:schemeClr val="tx1"/>
                </a:solidFill>
                <a:latin typeface="Century Gothic" panose="020B0502020202020204" pitchFamily="34" charset="0"/>
              </a:rPr>
              <a:t>of clothing given up for </a:t>
            </a:r>
          </a:p>
          <a:p>
            <a:r>
              <a:rPr lang="en-US" altLang="en-US" sz="1800" u="sng" dirty="0">
                <a:solidFill>
                  <a:schemeClr val="tx1"/>
                </a:solidFill>
                <a:latin typeface="Century Gothic" panose="020B0502020202020204" pitchFamily="34" charset="0"/>
              </a:rPr>
              <a:t>1 unit</a:t>
            </a:r>
            <a:r>
              <a:rPr lang="en-US" altLang="en-US" sz="1800" b="0" u="sng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altLang="en-US" sz="1800" dirty="0">
                <a:solidFill>
                  <a:schemeClr val="tx1"/>
                </a:solidFill>
                <a:latin typeface="Century Gothic" panose="020B0502020202020204" pitchFamily="34" charset="0"/>
              </a:rPr>
              <a:t>of food decreases</a:t>
            </a:r>
          </a:p>
          <a:p>
            <a:r>
              <a:rPr lang="en-US" altLang="en-US" sz="1800" dirty="0">
                <a:solidFill>
                  <a:schemeClr val="tx1"/>
                </a:solidFill>
                <a:latin typeface="Century Gothic" panose="020B0502020202020204" pitchFamily="34" charset="0"/>
              </a:rPr>
              <a:t>from 6 to 1 as one has more food and less clothes</a:t>
            </a:r>
          </a:p>
        </p:txBody>
      </p:sp>
      <p:sp>
        <p:nvSpPr>
          <p:cNvPr id="44039" name="Rectangle 68">
            <a:extLst>
              <a:ext uri="{FF2B5EF4-FFF2-40B4-BE49-F238E27FC236}">
                <a16:creationId xmlns:a16="http://schemas.microsoft.com/office/drawing/2014/main" id="{B9D4B676-E152-AB42-8785-A95EA323CF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Interpreting indifference curves</a:t>
            </a:r>
          </a:p>
        </p:txBody>
      </p:sp>
      <p:grpSp>
        <p:nvGrpSpPr>
          <p:cNvPr id="44040" name="Group 67">
            <a:extLst>
              <a:ext uri="{FF2B5EF4-FFF2-40B4-BE49-F238E27FC236}">
                <a16:creationId xmlns:a16="http://schemas.microsoft.com/office/drawing/2014/main" id="{86E1E921-1896-EA45-BC3F-A8035DD36BA1}"/>
              </a:ext>
            </a:extLst>
          </p:cNvPr>
          <p:cNvGrpSpPr>
            <a:grpSpLocks/>
          </p:cNvGrpSpPr>
          <p:nvPr/>
        </p:nvGrpSpPr>
        <p:grpSpPr bwMode="auto">
          <a:xfrm>
            <a:off x="1195071" y="2170114"/>
            <a:ext cx="6767511" cy="4435475"/>
            <a:chOff x="376" y="1151"/>
            <a:chExt cx="4263" cy="2794"/>
          </a:xfrm>
        </p:grpSpPr>
        <p:sp>
          <p:nvSpPr>
            <p:cNvPr id="44041" name="Line 10">
              <a:extLst>
                <a:ext uri="{FF2B5EF4-FFF2-40B4-BE49-F238E27FC236}">
                  <a16:creationId xmlns:a16="http://schemas.microsoft.com/office/drawing/2014/main" id="{8D1889F9-1D66-F846-80A4-281D09FA1C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1" y="3736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42" name="Rectangle 11">
              <a:extLst>
                <a:ext uri="{FF2B5EF4-FFF2-40B4-BE49-F238E27FC236}">
                  <a16:creationId xmlns:a16="http://schemas.microsoft.com/office/drawing/2014/main" id="{CEBD1F40-B9FB-2946-8953-EE2FC1B95F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2" y="3596"/>
              <a:ext cx="46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Food</a:t>
              </a:r>
            </a:p>
          </p:txBody>
        </p:sp>
        <p:sp>
          <p:nvSpPr>
            <p:cNvPr id="44043" name="Rectangle 12">
              <a:extLst>
                <a:ext uri="{FF2B5EF4-FFF2-40B4-BE49-F238E27FC236}">
                  <a16:creationId xmlns:a16="http://schemas.microsoft.com/office/drawing/2014/main" id="{05101225-3434-B243-9092-3FFDDB2387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" y="1208"/>
              <a:ext cx="70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ct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Clothing</a:t>
              </a:r>
            </a:p>
          </p:txBody>
        </p:sp>
        <p:sp>
          <p:nvSpPr>
            <p:cNvPr id="44044" name="Rectangle 13">
              <a:extLst>
                <a:ext uri="{FF2B5EF4-FFF2-40B4-BE49-F238E27FC236}">
                  <a16:creationId xmlns:a16="http://schemas.microsoft.com/office/drawing/2014/main" id="{206694DE-70CD-514C-B952-8514ED63D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44045" name="Rectangle 14">
              <a:extLst>
                <a:ext uri="{FF2B5EF4-FFF2-40B4-BE49-F238E27FC236}">
                  <a16:creationId xmlns:a16="http://schemas.microsoft.com/office/drawing/2014/main" id="{F60523A3-93E4-C04D-8233-81C53FB16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54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</a:t>
              </a:r>
            </a:p>
          </p:txBody>
        </p:sp>
        <p:sp>
          <p:nvSpPr>
            <p:cNvPr id="44046" name="Rectangle 15">
              <a:extLst>
                <a:ext uri="{FF2B5EF4-FFF2-40B4-BE49-F238E27FC236}">
                  <a16:creationId xmlns:a16="http://schemas.microsoft.com/office/drawing/2014/main" id="{7B6CDBA4-CA07-B64C-A678-63F59C2547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7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44047" name="Rectangle 16">
              <a:extLst>
                <a:ext uri="{FF2B5EF4-FFF2-40B4-BE49-F238E27FC236}">
                  <a16:creationId xmlns:a16="http://schemas.microsoft.com/office/drawing/2014/main" id="{4EDFC420-0834-704B-BE73-E9002AFD90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5</a:t>
              </a:r>
            </a:p>
          </p:txBody>
        </p:sp>
        <p:sp>
          <p:nvSpPr>
            <p:cNvPr id="44048" name="Rectangle 17">
              <a:extLst>
                <a:ext uri="{FF2B5EF4-FFF2-40B4-BE49-F238E27FC236}">
                  <a16:creationId xmlns:a16="http://schemas.microsoft.com/office/drawing/2014/main" id="{4B0AE5B6-94F0-954C-B423-46827887D4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8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4049" name="Line 9">
              <a:extLst>
                <a:ext uri="{FF2B5EF4-FFF2-40B4-BE49-F238E27FC236}">
                  <a16:creationId xmlns:a16="http://schemas.microsoft.com/office/drawing/2014/main" id="{7BB554F0-B8F7-0A43-9B74-F91DF8902C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1204"/>
              <a:ext cx="0" cy="25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50" name="Rectangle 18">
              <a:extLst>
                <a:ext uri="{FF2B5EF4-FFF2-40B4-BE49-F238E27FC236}">
                  <a16:creationId xmlns:a16="http://schemas.microsoft.com/office/drawing/2014/main" id="{F0B140A2-0B0C-0948-8F3D-599F1BF1B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3441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44051" name="Rectangle 19">
              <a:extLst>
                <a:ext uri="{FF2B5EF4-FFF2-40B4-BE49-F238E27FC236}">
                  <a16:creationId xmlns:a16="http://schemas.microsoft.com/office/drawing/2014/main" id="{4B7DCDB3-ACEE-D144-A7E5-8931201B5E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3114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44052" name="Rectangle 20">
              <a:extLst>
                <a:ext uri="{FF2B5EF4-FFF2-40B4-BE49-F238E27FC236}">
                  <a16:creationId xmlns:a16="http://schemas.microsoft.com/office/drawing/2014/main" id="{E0575036-AE75-1645-AA92-47BBC7CE5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2787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6</a:t>
              </a:r>
            </a:p>
          </p:txBody>
        </p:sp>
        <p:sp>
          <p:nvSpPr>
            <p:cNvPr id="44053" name="Rectangle 21">
              <a:extLst>
                <a:ext uri="{FF2B5EF4-FFF2-40B4-BE49-F238E27FC236}">
                  <a16:creationId xmlns:a16="http://schemas.microsoft.com/office/drawing/2014/main" id="{AF1368CF-8AF9-834B-8A2F-4D9529902F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2460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8</a:t>
              </a:r>
            </a:p>
          </p:txBody>
        </p:sp>
        <p:sp>
          <p:nvSpPr>
            <p:cNvPr id="44054" name="Rectangle 22">
              <a:extLst>
                <a:ext uri="{FF2B5EF4-FFF2-40B4-BE49-F238E27FC236}">
                  <a16:creationId xmlns:a16="http://schemas.microsoft.com/office/drawing/2014/main" id="{62A1A739-8E7E-5E4E-B18D-81F2E771DE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" y="2132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10</a:t>
              </a:r>
            </a:p>
          </p:txBody>
        </p:sp>
        <p:sp>
          <p:nvSpPr>
            <p:cNvPr id="44055" name="Rectangle 23">
              <a:extLst>
                <a:ext uri="{FF2B5EF4-FFF2-40B4-BE49-F238E27FC236}">
                  <a16:creationId xmlns:a16="http://schemas.microsoft.com/office/drawing/2014/main" id="{D4464BC9-C179-CB41-BA37-2408890591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" y="1805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12</a:t>
              </a:r>
            </a:p>
          </p:txBody>
        </p:sp>
        <p:sp>
          <p:nvSpPr>
            <p:cNvPr id="44056" name="Rectangle 24">
              <a:extLst>
                <a:ext uri="{FF2B5EF4-FFF2-40B4-BE49-F238E27FC236}">
                  <a16:creationId xmlns:a16="http://schemas.microsoft.com/office/drawing/2014/main" id="{D133F91E-CB30-584E-B609-1FB311A80E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" y="1478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14</a:t>
              </a:r>
            </a:p>
          </p:txBody>
        </p:sp>
        <p:sp>
          <p:nvSpPr>
            <p:cNvPr id="44057" name="Rectangle 25">
              <a:extLst>
                <a:ext uri="{FF2B5EF4-FFF2-40B4-BE49-F238E27FC236}">
                  <a16:creationId xmlns:a16="http://schemas.microsoft.com/office/drawing/2014/main" id="{BF2D3A29-283D-994F-A807-D621973FCD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" y="1151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16</a:t>
              </a:r>
            </a:p>
          </p:txBody>
        </p:sp>
      </p:grpSp>
      <p:sp>
        <p:nvSpPr>
          <p:cNvPr id="54" name="Slide Number Placeholder 3">
            <a:extLst>
              <a:ext uri="{FF2B5EF4-FFF2-40B4-BE49-F238E27FC236}">
                <a16:creationId xmlns:a16="http://schemas.microsoft.com/office/drawing/2014/main" id="{6E0AF006-83A6-6944-941E-BF38908AC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140232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1" name="Rectangle 7">
            <a:extLst>
              <a:ext uri="{FF2B5EF4-FFF2-40B4-BE49-F238E27FC236}">
                <a16:creationId xmlns:a16="http://schemas.microsoft.com/office/drawing/2014/main" id="{873017CA-0570-B94A-AC81-042D493F19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Marginal Rate of Substitution</a:t>
            </a:r>
          </a:p>
        </p:txBody>
      </p:sp>
      <p:sp>
        <p:nvSpPr>
          <p:cNvPr id="45062" name="Rectangle 8">
            <a:extLst>
              <a:ext uri="{FF2B5EF4-FFF2-40B4-BE49-F238E27FC236}">
                <a16:creationId xmlns:a16="http://schemas.microsoft.com/office/drawing/2014/main" id="{536D14BC-9456-3248-BF3D-2262DB10E3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We measure how a person trades one good for another using the </a:t>
            </a:r>
            <a:r>
              <a:rPr lang="en-US" altLang="en-US" b="1" i="1" u="sng" dirty="0">
                <a:solidFill>
                  <a:srgbClr val="9999FF"/>
                </a:solidFill>
              </a:rPr>
              <a:t>marginal rate of substitution (MRS)</a:t>
            </a:r>
          </a:p>
          <a:p>
            <a:pPr lvl="1" eaLnBrk="1" hangingPunct="1"/>
            <a:endParaRPr lang="en-US" altLang="en-US" dirty="0"/>
          </a:p>
          <a:p>
            <a:pPr lvl="1" eaLnBrk="1" hangingPunct="1"/>
            <a:r>
              <a:rPr lang="en-US" altLang="en-US" dirty="0"/>
              <a:t>It quantifies </a:t>
            </a:r>
            <a:r>
              <a:rPr lang="en-US" altLang="en-US" b="1" dirty="0"/>
              <a:t>the amount of one good a consumer will give up to obtain more of another good</a:t>
            </a:r>
            <a:r>
              <a:rPr lang="en-US" altLang="en-US" dirty="0"/>
              <a:t>.</a:t>
            </a:r>
          </a:p>
          <a:p>
            <a:pPr lvl="1" eaLnBrk="1" hangingPunct="1"/>
            <a:endParaRPr lang="en-US" altLang="en-US" sz="800" dirty="0"/>
          </a:p>
          <a:p>
            <a:pPr lvl="1" eaLnBrk="1" hangingPunct="1"/>
            <a:r>
              <a:rPr lang="en-US" altLang="en-US" dirty="0"/>
              <a:t>It is measured by the </a:t>
            </a:r>
            <a:r>
              <a:rPr lang="en-US" altLang="en-US" b="1" dirty="0"/>
              <a:t>slope of the indifference curve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/>
              <a:t>Terminology: The </a:t>
            </a:r>
            <a:r>
              <a:rPr lang="en-US" altLang="en-US" b="1" u="sng" dirty="0">
                <a:solidFill>
                  <a:srgbClr val="FF0000"/>
                </a:solidFill>
              </a:rPr>
              <a:t>MRS of food F </a:t>
            </a:r>
            <a:r>
              <a:rPr lang="en-US" altLang="en-US" b="1" u="sng" dirty="0"/>
              <a:t>for clothing C</a:t>
            </a:r>
            <a:r>
              <a:rPr lang="en-US" altLang="en-US" b="1" dirty="0"/>
              <a:t> </a:t>
            </a:r>
            <a:r>
              <a:rPr lang="en-US" altLang="en-US" dirty="0"/>
              <a:t>is the amount of </a:t>
            </a:r>
            <a:r>
              <a:rPr lang="en-US" altLang="en-US" b="1" u="sng" dirty="0"/>
              <a:t>clothing</a:t>
            </a:r>
            <a:r>
              <a:rPr lang="en-US" altLang="en-US" dirty="0"/>
              <a:t> that a person is willing to give up to obtain one </a:t>
            </a:r>
            <a:r>
              <a:rPr lang="en-US" altLang="en-US" i="1" dirty="0"/>
              <a:t>additional</a:t>
            </a:r>
            <a:r>
              <a:rPr lang="en-US" altLang="en-US" dirty="0"/>
              <a:t> unit of </a:t>
            </a:r>
            <a:r>
              <a:rPr lang="en-US" altLang="en-US" b="1" u="sng" dirty="0">
                <a:solidFill>
                  <a:srgbClr val="FF0000"/>
                </a:solidFill>
              </a:rPr>
              <a:t>food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2436728-2FC3-8C46-ADF7-A9B65D9A8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656857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0D215-E792-3148-933A-82AF3B0B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Crazy Rich Asians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5DD82-D8CF-7041-A3FA-E88C7A284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A2BC0-5E84-0C49-A1D0-E16CE49B9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8212"/>
            <a:ext cx="5479576" cy="27397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DD28A8-5A58-3841-9C46-F92737A82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6126" y="4118212"/>
            <a:ext cx="3604984" cy="27397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A414AA-67BF-C941-B0CE-0BD49FB13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142" y="4118212"/>
            <a:ext cx="3604984" cy="273978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B85B6D-A22A-7848-8C95-A1C8C6595373}"/>
              </a:ext>
            </a:extLst>
          </p:cNvPr>
          <p:cNvSpPr/>
          <p:nvPr/>
        </p:nvSpPr>
        <p:spPr>
          <a:xfrm>
            <a:off x="1581358" y="2293541"/>
            <a:ext cx="9332441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i="1" dirty="0">
                <a:ln w="12700">
                  <a:solidFill>
                    <a:schemeClr val="accent3"/>
                  </a:solidFill>
                  <a:prstDash val="solid"/>
                </a:ln>
                <a:solidFill>
                  <a:srgbClr val="0000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In what ways do these people differ?</a:t>
            </a:r>
          </a:p>
          <a:p>
            <a:pPr algn="ctr"/>
            <a:r>
              <a:rPr lang="en-US" sz="2800" b="1" i="1" dirty="0">
                <a:ln w="12700">
                  <a:solidFill>
                    <a:schemeClr val="accent3"/>
                  </a:solidFill>
                  <a:prstDash val="solid"/>
                </a:ln>
                <a:solidFill>
                  <a:srgbClr val="0000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What do they have in common?</a:t>
            </a:r>
          </a:p>
          <a:p>
            <a:pPr algn="ctr"/>
            <a:r>
              <a:rPr lang="en-US" sz="2800" b="1" i="1" dirty="0">
                <a:ln w="12700">
                  <a:solidFill>
                    <a:schemeClr val="accent3"/>
                  </a:solidFill>
                  <a:prstDash val="solid"/>
                </a:ln>
                <a:solidFill>
                  <a:srgbClr val="0000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Can ONE economic model describe their choices?</a:t>
            </a:r>
          </a:p>
        </p:txBody>
      </p:sp>
    </p:spTree>
    <p:extLst>
      <p:ext uri="{BB962C8B-B14F-4D97-AF65-F5344CB8AC3E}">
        <p14:creationId xmlns:p14="http://schemas.microsoft.com/office/powerpoint/2010/main" val="3488607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5" name="Rectangle 1085">
            <a:extLst>
              <a:ext uri="{FF2B5EF4-FFF2-40B4-BE49-F238E27FC236}">
                <a16:creationId xmlns:a16="http://schemas.microsoft.com/office/drawing/2014/main" id="{FB2F974F-D715-7140-A234-BED8FCB721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Marginal Rate of Substitution</a:t>
            </a:r>
          </a:p>
        </p:txBody>
      </p:sp>
      <p:sp>
        <p:nvSpPr>
          <p:cNvPr id="382981" name="Freeform 1029">
            <a:extLst>
              <a:ext uri="{FF2B5EF4-FFF2-40B4-BE49-F238E27FC236}">
                <a16:creationId xmlns:a16="http://schemas.microsoft.com/office/drawing/2014/main" id="{5CC351F7-6CF5-7B47-9CAE-61633B75A211}"/>
              </a:ext>
            </a:extLst>
          </p:cNvPr>
          <p:cNvSpPr>
            <a:spLocks/>
          </p:cNvSpPr>
          <p:nvPr/>
        </p:nvSpPr>
        <p:spPr bwMode="auto">
          <a:xfrm>
            <a:off x="4784008" y="4573588"/>
            <a:ext cx="641350" cy="569912"/>
          </a:xfrm>
          <a:custGeom>
            <a:avLst/>
            <a:gdLst>
              <a:gd name="T0" fmla="*/ 0 w 404"/>
              <a:gd name="T1" fmla="*/ 2147483647 h 359"/>
              <a:gd name="T2" fmla="*/ 2147483647 w 404"/>
              <a:gd name="T3" fmla="*/ 2147483647 h 359"/>
              <a:gd name="T4" fmla="*/ 2147483647 w 404"/>
              <a:gd name="T5" fmla="*/ 2147483647 h 359"/>
              <a:gd name="T6" fmla="*/ 2147483647 w 404"/>
              <a:gd name="T7" fmla="*/ 0 h 359"/>
              <a:gd name="T8" fmla="*/ 2147483647 w 404"/>
              <a:gd name="T9" fmla="*/ 0 h 359"/>
              <a:gd name="T10" fmla="*/ 2147483647 w 404"/>
              <a:gd name="T11" fmla="*/ 2147483647 h 359"/>
              <a:gd name="T12" fmla="*/ 2147483647 w 404"/>
              <a:gd name="T13" fmla="*/ 2147483647 h 359"/>
              <a:gd name="T14" fmla="*/ 2147483647 w 404"/>
              <a:gd name="T15" fmla="*/ 2147483647 h 359"/>
              <a:gd name="T16" fmla="*/ 2147483647 w 404"/>
              <a:gd name="T17" fmla="*/ 2147483647 h 359"/>
              <a:gd name="T18" fmla="*/ 2147483647 w 404"/>
              <a:gd name="T19" fmla="*/ 2147483647 h 359"/>
              <a:gd name="T20" fmla="*/ 2147483647 w 404"/>
              <a:gd name="T21" fmla="*/ 2147483647 h 359"/>
              <a:gd name="T22" fmla="*/ 2147483647 w 404"/>
              <a:gd name="T23" fmla="*/ 2147483647 h 359"/>
              <a:gd name="T24" fmla="*/ 2147483647 w 404"/>
              <a:gd name="T25" fmla="*/ 2147483647 h 359"/>
              <a:gd name="T26" fmla="*/ 2147483647 w 404"/>
              <a:gd name="T27" fmla="*/ 2147483647 h 359"/>
              <a:gd name="T28" fmla="*/ 2147483647 w 404"/>
              <a:gd name="T29" fmla="*/ 2147483647 h 359"/>
              <a:gd name="T30" fmla="*/ 2147483647 w 404"/>
              <a:gd name="T31" fmla="*/ 2147483647 h 359"/>
              <a:gd name="T32" fmla="*/ 2147483647 w 404"/>
              <a:gd name="T33" fmla="*/ 2147483647 h 359"/>
              <a:gd name="T34" fmla="*/ 2147483647 w 404"/>
              <a:gd name="T35" fmla="*/ 2147483647 h 359"/>
              <a:gd name="T36" fmla="*/ 2147483647 w 404"/>
              <a:gd name="T37" fmla="*/ 2147483647 h 359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404"/>
              <a:gd name="T58" fmla="*/ 0 h 359"/>
              <a:gd name="T59" fmla="*/ 404 w 404"/>
              <a:gd name="T60" fmla="*/ 359 h 359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404" h="359">
                <a:moveTo>
                  <a:pt x="0" y="50"/>
                </a:moveTo>
                <a:lnTo>
                  <a:pt x="24" y="25"/>
                </a:lnTo>
                <a:lnTo>
                  <a:pt x="53" y="5"/>
                </a:lnTo>
                <a:lnTo>
                  <a:pt x="72" y="0"/>
                </a:lnTo>
                <a:lnTo>
                  <a:pt x="91" y="0"/>
                </a:lnTo>
                <a:lnTo>
                  <a:pt x="211" y="106"/>
                </a:lnTo>
                <a:lnTo>
                  <a:pt x="230" y="111"/>
                </a:lnTo>
                <a:lnTo>
                  <a:pt x="254" y="101"/>
                </a:lnTo>
                <a:lnTo>
                  <a:pt x="279" y="80"/>
                </a:lnTo>
                <a:lnTo>
                  <a:pt x="307" y="55"/>
                </a:lnTo>
                <a:lnTo>
                  <a:pt x="283" y="85"/>
                </a:lnTo>
                <a:lnTo>
                  <a:pt x="269" y="116"/>
                </a:lnTo>
                <a:lnTo>
                  <a:pt x="269" y="141"/>
                </a:lnTo>
                <a:lnTo>
                  <a:pt x="274" y="156"/>
                </a:lnTo>
                <a:lnTo>
                  <a:pt x="394" y="257"/>
                </a:lnTo>
                <a:lnTo>
                  <a:pt x="403" y="272"/>
                </a:lnTo>
                <a:lnTo>
                  <a:pt x="399" y="297"/>
                </a:lnTo>
                <a:lnTo>
                  <a:pt x="384" y="328"/>
                </a:lnTo>
                <a:lnTo>
                  <a:pt x="365" y="358"/>
                </a:lnTo>
              </a:path>
            </a:pathLst>
          </a:custGeom>
          <a:noFill/>
          <a:ln w="28575" cap="rnd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2982" name="Freeform 1030">
            <a:extLst>
              <a:ext uri="{FF2B5EF4-FFF2-40B4-BE49-F238E27FC236}">
                <a16:creationId xmlns:a16="http://schemas.microsoft.com/office/drawing/2014/main" id="{0FEAFA68-F07C-A34B-93C9-4DD2B4F552B2}"/>
              </a:ext>
            </a:extLst>
          </p:cNvPr>
          <p:cNvSpPr>
            <a:spLocks/>
          </p:cNvSpPr>
          <p:nvPr/>
        </p:nvSpPr>
        <p:spPr bwMode="auto">
          <a:xfrm>
            <a:off x="3645770" y="2266950"/>
            <a:ext cx="846138" cy="1646238"/>
          </a:xfrm>
          <a:custGeom>
            <a:avLst/>
            <a:gdLst>
              <a:gd name="T0" fmla="*/ 0 w 533"/>
              <a:gd name="T1" fmla="*/ 2147483647 h 1037"/>
              <a:gd name="T2" fmla="*/ 2147483647 w 533"/>
              <a:gd name="T3" fmla="*/ 2147483647 h 1037"/>
              <a:gd name="T4" fmla="*/ 2147483647 w 533"/>
              <a:gd name="T5" fmla="*/ 2147483647 h 1037"/>
              <a:gd name="T6" fmla="*/ 2147483647 w 533"/>
              <a:gd name="T7" fmla="*/ 0 h 1037"/>
              <a:gd name="T8" fmla="*/ 2147483647 w 533"/>
              <a:gd name="T9" fmla="*/ 2147483647 h 1037"/>
              <a:gd name="T10" fmla="*/ 2147483647 w 533"/>
              <a:gd name="T11" fmla="*/ 2147483647 h 1037"/>
              <a:gd name="T12" fmla="*/ 2147483647 w 533"/>
              <a:gd name="T13" fmla="*/ 2147483647 h 1037"/>
              <a:gd name="T14" fmla="*/ 2147483647 w 533"/>
              <a:gd name="T15" fmla="*/ 2147483647 h 1037"/>
              <a:gd name="T16" fmla="*/ 2147483647 w 533"/>
              <a:gd name="T17" fmla="*/ 2147483647 h 1037"/>
              <a:gd name="T18" fmla="*/ 2147483647 w 533"/>
              <a:gd name="T19" fmla="*/ 2147483647 h 1037"/>
              <a:gd name="T20" fmla="*/ 2147483647 w 533"/>
              <a:gd name="T21" fmla="*/ 2147483647 h 1037"/>
              <a:gd name="T22" fmla="*/ 2147483647 w 533"/>
              <a:gd name="T23" fmla="*/ 2147483647 h 1037"/>
              <a:gd name="T24" fmla="*/ 2147483647 w 533"/>
              <a:gd name="T25" fmla="*/ 2147483647 h 1037"/>
              <a:gd name="T26" fmla="*/ 2147483647 w 533"/>
              <a:gd name="T27" fmla="*/ 2147483647 h 1037"/>
              <a:gd name="T28" fmla="*/ 2147483647 w 533"/>
              <a:gd name="T29" fmla="*/ 2147483647 h 1037"/>
              <a:gd name="T30" fmla="*/ 2147483647 w 533"/>
              <a:gd name="T31" fmla="*/ 2147483647 h 1037"/>
              <a:gd name="T32" fmla="*/ 2147483647 w 533"/>
              <a:gd name="T33" fmla="*/ 2147483647 h 1037"/>
              <a:gd name="T34" fmla="*/ 2147483647 w 533"/>
              <a:gd name="T35" fmla="*/ 2147483647 h 1037"/>
              <a:gd name="T36" fmla="*/ 2147483647 w 533"/>
              <a:gd name="T37" fmla="*/ 2147483647 h 1037"/>
              <a:gd name="T38" fmla="*/ 2147483647 w 533"/>
              <a:gd name="T39" fmla="*/ 2147483647 h 1037"/>
              <a:gd name="T40" fmla="*/ 2147483647 w 533"/>
              <a:gd name="T41" fmla="*/ 2147483647 h 1037"/>
              <a:gd name="T42" fmla="*/ 2147483647 w 533"/>
              <a:gd name="T43" fmla="*/ 2147483647 h 1037"/>
              <a:gd name="T44" fmla="*/ 2147483647 w 533"/>
              <a:gd name="T45" fmla="*/ 2147483647 h 1037"/>
              <a:gd name="T46" fmla="*/ 2147483647 w 533"/>
              <a:gd name="T47" fmla="*/ 2147483647 h 1037"/>
              <a:gd name="T48" fmla="*/ 2147483647 w 533"/>
              <a:gd name="T49" fmla="*/ 2147483647 h 1037"/>
              <a:gd name="T50" fmla="*/ 2147483647 w 533"/>
              <a:gd name="T51" fmla="*/ 2147483647 h 1037"/>
              <a:gd name="T52" fmla="*/ 2147483647 w 533"/>
              <a:gd name="T53" fmla="*/ 2147483647 h 1037"/>
              <a:gd name="T54" fmla="*/ 2147483647 w 533"/>
              <a:gd name="T55" fmla="*/ 2147483647 h 1037"/>
              <a:gd name="T56" fmla="*/ 2147483647 w 533"/>
              <a:gd name="T57" fmla="*/ 2147483647 h 1037"/>
              <a:gd name="T58" fmla="*/ 2147483647 w 533"/>
              <a:gd name="T59" fmla="*/ 2147483647 h 1037"/>
              <a:gd name="T60" fmla="*/ 2147483647 w 533"/>
              <a:gd name="T61" fmla="*/ 2147483647 h 1037"/>
              <a:gd name="T62" fmla="*/ 2147483647 w 533"/>
              <a:gd name="T63" fmla="*/ 2147483647 h 1037"/>
              <a:gd name="T64" fmla="*/ 2147483647 w 533"/>
              <a:gd name="T65" fmla="*/ 2147483647 h 1037"/>
              <a:gd name="T66" fmla="*/ 2147483647 w 533"/>
              <a:gd name="T67" fmla="*/ 2147483647 h 1037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533"/>
              <a:gd name="T103" fmla="*/ 0 h 1037"/>
              <a:gd name="T104" fmla="*/ 533 w 533"/>
              <a:gd name="T105" fmla="*/ 1037 h 1037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533" h="1037">
                <a:moveTo>
                  <a:pt x="0" y="17"/>
                </a:moveTo>
                <a:lnTo>
                  <a:pt x="30" y="7"/>
                </a:lnTo>
                <a:lnTo>
                  <a:pt x="55" y="3"/>
                </a:lnTo>
                <a:lnTo>
                  <a:pt x="85" y="0"/>
                </a:lnTo>
                <a:lnTo>
                  <a:pt x="107" y="3"/>
                </a:lnTo>
                <a:lnTo>
                  <a:pt x="129" y="7"/>
                </a:lnTo>
                <a:lnTo>
                  <a:pt x="147" y="17"/>
                </a:lnTo>
                <a:lnTo>
                  <a:pt x="162" y="32"/>
                </a:lnTo>
                <a:lnTo>
                  <a:pt x="173" y="46"/>
                </a:lnTo>
                <a:lnTo>
                  <a:pt x="316" y="383"/>
                </a:lnTo>
                <a:lnTo>
                  <a:pt x="326" y="401"/>
                </a:lnTo>
                <a:lnTo>
                  <a:pt x="341" y="411"/>
                </a:lnTo>
                <a:lnTo>
                  <a:pt x="359" y="422"/>
                </a:lnTo>
                <a:lnTo>
                  <a:pt x="381" y="429"/>
                </a:lnTo>
                <a:lnTo>
                  <a:pt x="403" y="429"/>
                </a:lnTo>
                <a:lnTo>
                  <a:pt x="433" y="429"/>
                </a:lnTo>
                <a:lnTo>
                  <a:pt x="458" y="422"/>
                </a:lnTo>
                <a:lnTo>
                  <a:pt x="488" y="411"/>
                </a:lnTo>
                <a:lnTo>
                  <a:pt x="462" y="426"/>
                </a:lnTo>
                <a:lnTo>
                  <a:pt x="436" y="440"/>
                </a:lnTo>
                <a:lnTo>
                  <a:pt x="418" y="458"/>
                </a:lnTo>
                <a:lnTo>
                  <a:pt x="400" y="479"/>
                </a:lnTo>
                <a:lnTo>
                  <a:pt x="389" y="497"/>
                </a:lnTo>
                <a:lnTo>
                  <a:pt x="381" y="518"/>
                </a:lnTo>
                <a:lnTo>
                  <a:pt x="381" y="536"/>
                </a:lnTo>
                <a:lnTo>
                  <a:pt x="385" y="553"/>
                </a:lnTo>
                <a:lnTo>
                  <a:pt x="528" y="894"/>
                </a:lnTo>
                <a:lnTo>
                  <a:pt x="532" y="912"/>
                </a:lnTo>
                <a:lnTo>
                  <a:pt x="532" y="933"/>
                </a:lnTo>
                <a:lnTo>
                  <a:pt x="524" y="951"/>
                </a:lnTo>
                <a:lnTo>
                  <a:pt x="513" y="972"/>
                </a:lnTo>
                <a:lnTo>
                  <a:pt x="499" y="990"/>
                </a:lnTo>
                <a:lnTo>
                  <a:pt x="480" y="1008"/>
                </a:lnTo>
                <a:lnTo>
                  <a:pt x="429" y="1036"/>
                </a:lnTo>
              </a:path>
            </a:pathLst>
          </a:custGeom>
          <a:noFill/>
          <a:ln w="28575" cap="rnd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2983" name="Freeform 1031">
            <a:extLst>
              <a:ext uri="{FF2B5EF4-FFF2-40B4-BE49-F238E27FC236}">
                <a16:creationId xmlns:a16="http://schemas.microsoft.com/office/drawing/2014/main" id="{F2067A73-12C0-7D4D-95D2-5E9475FD3395}"/>
              </a:ext>
            </a:extLst>
          </p:cNvPr>
          <p:cNvSpPr>
            <a:spLocks/>
          </p:cNvSpPr>
          <p:nvPr/>
        </p:nvSpPr>
        <p:spPr bwMode="auto">
          <a:xfrm>
            <a:off x="3166345" y="2397125"/>
            <a:ext cx="2597150" cy="3359150"/>
          </a:xfrm>
          <a:custGeom>
            <a:avLst/>
            <a:gdLst>
              <a:gd name="T0" fmla="*/ 0 w 1636"/>
              <a:gd name="T1" fmla="*/ 0 h 2116"/>
              <a:gd name="T2" fmla="*/ 2147483647 w 1636"/>
              <a:gd name="T3" fmla="*/ 2147483647 h 2116"/>
              <a:gd name="T4" fmla="*/ 2147483647 w 1636"/>
              <a:gd name="T5" fmla="*/ 2147483647 h 2116"/>
              <a:gd name="T6" fmla="*/ 2147483647 w 1636"/>
              <a:gd name="T7" fmla="*/ 2147483647 h 2116"/>
              <a:gd name="T8" fmla="*/ 2147483647 w 1636"/>
              <a:gd name="T9" fmla="*/ 2147483647 h 2116"/>
              <a:gd name="T10" fmla="*/ 2147483647 w 1636"/>
              <a:gd name="T11" fmla="*/ 2147483647 h 2116"/>
              <a:gd name="T12" fmla="*/ 2147483647 w 1636"/>
              <a:gd name="T13" fmla="*/ 2147483647 h 2116"/>
              <a:gd name="T14" fmla="*/ 2147483647 w 1636"/>
              <a:gd name="T15" fmla="*/ 2147483647 h 2116"/>
              <a:gd name="T16" fmla="*/ 2147483647 w 1636"/>
              <a:gd name="T17" fmla="*/ 2147483647 h 2116"/>
              <a:gd name="T18" fmla="*/ 2147483647 w 1636"/>
              <a:gd name="T19" fmla="*/ 2147483647 h 2116"/>
              <a:gd name="T20" fmla="*/ 2147483647 w 1636"/>
              <a:gd name="T21" fmla="*/ 2147483647 h 2116"/>
              <a:gd name="T22" fmla="*/ 2147483647 w 1636"/>
              <a:gd name="T23" fmla="*/ 2147483647 h 2116"/>
              <a:gd name="T24" fmla="*/ 2147483647 w 1636"/>
              <a:gd name="T25" fmla="*/ 2147483647 h 2116"/>
              <a:gd name="T26" fmla="*/ 2147483647 w 1636"/>
              <a:gd name="T27" fmla="*/ 2147483647 h 2116"/>
              <a:gd name="T28" fmla="*/ 2147483647 w 1636"/>
              <a:gd name="T29" fmla="*/ 2147483647 h 2116"/>
              <a:gd name="T30" fmla="*/ 2147483647 w 1636"/>
              <a:gd name="T31" fmla="*/ 2147483647 h 2116"/>
              <a:gd name="T32" fmla="*/ 2147483647 w 1636"/>
              <a:gd name="T33" fmla="*/ 2147483647 h 2116"/>
              <a:gd name="T34" fmla="*/ 2147483647 w 1636"/>
              <a:gd name="T35" fmla="*/ 2147483647 h 2116"/>
              <a:gd name="T36" fmla="*/ 2147483647 w 1636"/>
              <a:gd name="T37" fmla="*/ 2147483647 h 2116"/>
              <a:gd name="T38" fmla="*/ 2147483647 w 1636"/>
              <a:gd name="T39" fmla="*/ 2147483647 h 2116"/>
              <a:gd name="T40" fmla="*/ 2147483647 w 1636"/>
              <a:gd name="T41" fmla="*/ 2147483647 h 2116"/>
              <a:gd name="T42" fmla="*/ 2147483647 w 1636"/>
              <a:gd name="T43" fmla="*/ 2147483647 h 211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1636"/>
              <a:gd name="T67" fmla="*/ 0 h 2116"/>
              <a:gd name="T68" fmla="*/ 1636 w 1636"/>
              <a:gd name="T69" fmla="*/ 2116 h 211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1636" h="2116">
                <a:moveTo>
                  <a:pt x="0" y="0"/>
                </a:moveTo>
                <a:lnTo>
                  <a:pt x="113" y="276"/>
                </a:lnTo>
                <a:lnTo>
                  <a:pt x="221" y="541"/>
                </a:lnTo>
                <a:lnTo>
                  <a:pt x="274" y="668"/>
                </a:lnTo>
                <a:lnTo>
                  <a:pt x="328" y="790"/>
                </a:lnTo>
                <a:lnTo>
                  <a:pt x="382" y="906"/>
                </a:lnTo>
                <a:lnTo>
                  <a:pt x="436" y="1012"/>
                </a:lnTo>
                <a:lnTo>
                  <a:pt x="484" y="1108"/>
                </a:lnTo>
                <a:lnTo>
                  <a:pt x="533" y="1203"/>
                </a:lnTo>
                <a:lnTo>
                  <a:pt x="581" y="1288"/>
                </a:lnTo>
                <a:lnTo>
                  <a:pt x="629" y="1362"/>
                </a:lnTo>
                <a:lnTo>
                  <a:pt x="721" y="1505"/>
                </a:lnTo>
                <a:lnTo>
                  <a:pt x="818" y="1633"/>
                </a:lnTo>
                <a:lnTo>
                  <a:pt x="871" y="1691"/>
                </a:lnTo>
                <a:lnTo>
                  <a:pt x="925" y="1744"/>
                </a:lnTo>
                <a:lnTo>
                  <a:pt x="1033" y="1834"/>
                </a:lnTo>
                <a:lnTo>
                  <a:pt x="1146" y="1908"/>
                </a:lnTo>
                <a:lnTo>
                  <a:pt x="1248" y="1972"/>
                </a:lnTo>
                <a:lnTo>
                  <a:pt x="1350" y="2025"/>
                </a:lnTo>
                <a:lnTo>
                  <a:pt x="1447" y="2062"/>
                </a:lnTo>
                <a:lnTo>
                  <a:pt x="1544" y="2088"/>
                </a:lnTo>
                <a:lnTo>
                  <a:pt x="1635" y="2115"/>
                </a:lnTo>
              </a:path>
            </a:pathLst>
          </a:custGeom>
          <a:noFill/>
          <a:ln w="50800" cap="rnd">
            <a:solidFill>
              <a:srgbClr val="99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2" name="Group 1084">
            <a:extLst>
              <a:ext uri="{FF2B5EF4-FFF2-40B4-BE49-F238E27FC236}">
                <a16:creationId xmlns:a16="http://schemas.microsoft.com/office/drawing/2014/main" id="{AC20E414-B8C8-AD4D-A21F-0985DDB691FF}"/>
              </a:ext>
            </a:extLst>
          </p:cNvPr>
          <p:cNvGrpSpPr>
            <a:grpSpLocks/>
          </p:cNvGrpSpPr>
          <p:nvPr/>
        </p:nvGrpSpPr>
        <p:grpSpPr bwMode="auto">
          <a:xfrm>
            <a:off x="680321" y="2089150"/>
            <a:ext cx="6767511" cy="4459288"/>
            <a:chOff x="376" y="1136"/>
            <a:chExt cx="4263" cy="2809"/>
          </a:xfrm>
        </p:grpSpPr>
        <p:sp>
          <p:nvSpPr>
            <p:cNvPr id="46120" name="Line 1033">
              <a:extLst>
                <a:ext uri="{FF2B5EF4-FFF2-40B4-BE49-F238E27FC236}">
                  <a16:creationId xmlns:a16="http://schemas.microsoft.com/office/drawing/2014/main" id="{17DCF1B7-1C5E-0045-8819-A107B3951F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1" y="3736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21" name="Rectangle 1034">
              <a:extLst>
                <a:ext uri="{FF2B5EF4-FFF2-40B4-BE49-F238E27FC236}">
                  <a16:creationId xmlns:a16="http://schemas.microsoft.com/office/drawing/2014/main" id="{99410F44-D099-474D-813A-5669A514D1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2" y="3596"/>
              <a:ext cx="46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dirty="0">
                  <a:solidFill>
                    <a:srgbClr val="C00000"/>
                  </a:solidFill>
                  <a:latin typeface="Century Gothic" panose="020B0502020202020204" pitchFamily="34" charset="0"/>
                </a:rPr>
                <a:t>Food</a:t>
              </a:r>
            </a:p>
          </p:txBody>
        </p:sp>
        <p:sp>
          <p:nvSpPr>
            <p:cNvPr id="46122" name="Rectangle 1036">
              <a:extLst>
                <a:ext uri="{FF2B5EF4-FFF2-40B4-BE49-F238E27FC236}">
                  <a16:creationId xmlns:a16="http://schemas.microsoft.com/office/drawing/2014/main" id="{53378FC7-2FCC-FA4E-A52E-D90786AF4B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46123" name="Rectangle 1037">
              <a:extLst>
                <a:ext uri="{FF2B5EF4-FFF2-40B4-BE49-F238E27FC236}">
                  <a16:creationId xmlns:a16="http://schemas.microsoft.com/office/drawing/2014/main" id="{12869C03-E0D2-F040-964C-F866D46A11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54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</a:t>
              </a:r>
            </a:p>
          </p:txBody>
        </p:sp>
        <p:sp>
          <p:nvSpPr>
            <p:cNvPr id="46124" name="Rectangle 1038">
              <a:extLst>
                <a:ext uri="{FF2B5EF4-FFF2-40B4-BE49-F238E27FC236}">
                  <a16:creationId xmlns:a16="http://schemas.microsoft.com/office/drawing/2014/main" id="{6D8B8441-49C1-0446-82F4-A50644D53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7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46125" name="Rectangle 1039">
              <a:extLst>
                <a:ext uri="{FF2B5EF4-FFF2-40B4-BE49-F238E27FC236}">
                  <a16:creationId xmlns:a16="http://schemas.microsoft.com/office/drawing/2014/main" id="{2AF28C59-688F-0A4F-A388-09D1441FAB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5</a:t>
              </a:r>
            </a:p>
          </p:txBody>
        </p:sp>
        <p:sp>
          <p:nvSpPr>
            <p:cNvPr id="46126" name="Rectangle 1040">
              <a:extLst>
                <a:ext uri="{FF2B5EF4-FFF2-40B4-BE49-F238E27FC236}">
                  <a16:creationId xmlns:a16="http://schemas.microsoft.com/office/drawing/2014/main" id="{88BCA488-824E-F240-9C00-DEB95E7F1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8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6127" name="Line 1032">
              <a:extLst>
                <a:ext uri="{FF2B5EF4-FFF2-40B4-BE49-F238E27FC236}">
                  <a16:creationId xmlns:a16="http://schemas.microsoft.com/office/drawing/2014/main" id="{63530794-79CF-9241-AC88-AE56F26CD9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4" y="1180"/>
              <a:ext cx="0" cy="255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28" name="Rectangle 1035">
              <a:extLst>
                <a:ext uri="{FF2B5EF4-FFF2-40B4-BE49-F238E27FC236}">
                  <a16:creationId xmlns:a16="http://schemas.microsoft.com/office/drawing/2014/main" id="{8F5D8A01-D0D6-084C-ABBB-3B415B2529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" y="1136"/>
              <a:ext cx="70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ct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Clothing</a:t>
              </a:r>
            </a:p>
          </p:txBody>
        </p:sp>
        <p:sp>
          <p:nvSpPr>
            <p:cNvPr id="46129" name="Rectangle 1041">
              <a:extLst>
                <a:ext uri="{FF2B5EF4-FFF2-40B4-BE49-F238E27FC236}">
                  <a16:creationId xmlns:a16="http://schemas.microsoft.com/office/drawing/2014/main" id="{ABF1366A-F538-874B-8D51-FDC5B76226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3441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46130" name="Rectangle 1042">
              <a:extLst>
                <a:ext uri="{FF2B5EF4-FFF2-40B4-BE49-F238E27FC236}">
                  <a16:creationId xmlns:a16="http://schemas.microsoft.com/office/drawing/2014/main" id="{58AC08DE-36AA-D349-882D-D30B5AE45B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3114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46131" name="Rectangle 1043">
              <a:extLst>
                <a:ext uri="{FF2B5EF4-FFF2-40B4-BE49-F238E27FC236}">
                  <a16:creationId xmlns:a16="http://schemas.microsoft.com/office/drawing/2014/main" id="{F0C8BE2E-C425-DE4B-8C3E-38570A0F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2787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6</a:t>
              </a:r>
            </a:p>
          </p:txBody>
        </p:sp>
        <p:sp>
          <p:nvSpPr>
            <p:cNvPr id="46132" name="Rectangle 1044">
              <a:extLst>
                <a:ext uri="{FF2B5EF4-FFF2-40B4-BE49-F238E27FC236}">
                  <a16:creationId xmlns:a16="http://schemas.microsoft.com/office/drawing/2014/main" id="{832C701C-ACF0-9847-9804-424506C4A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2460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8</a:t>
              </a:r>
            </a:p>
          </p:txBody>
        </p:sp>
        <p:sp>
          <p:nvSpPr>
            <p:cNvPr id="46133" name="Rectangle 1045">
              <a:extLst>
                <a:ext uri="{FF2B5EF4-FFF2-40B4-BE49-F238E27FC236}">
                  <a16:creationId xmlns:a16="http://schemas.microsoft.com/office/drawing/2014/main" id="{C9B1DBF7-42C2-DB41-BD40-DA50BD2A85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" y="2132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10</a:t>
              </a:r>
            </a:p>
          </p:txBody>
        </p:sp>
        <p:sp>
          <p:nvSpPr>
            <p:cNvPr id="46134" name="Rectangle 1046">
              <a:extLst>
                <a:ext uri="{FF2B5EF4-FFF2-40B4-BE49-F238E27FC236}">
                  <a16:creationId xmlns:a16="http://schemas.microsoft.com/office/drawing/2014/main" id="{9F9BEE7A-80FB-3D4F-9CE4-1FD5B23F1F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" y="1805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12</a:t>
              </a:r>
            </a:p>
          </p:txBody>
        </p:sp>
        <p:sp>
          <p:nvSpPr>
            <p:cNvPr id="46135" name="Rectangle 1047">
              <a:extLst>
                <a:ext uri="{FF2B5EF4-FFF2-40B4-BE49-F238E27FC236}">
                  <a16:creationId xmlns:a16="http://schemas.microsoft.com/office/drawing/2014/main" id="{54D40F90-4299-F340-AB13-537BCD0A6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" y="1478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14</a:t>
              </a:r>
            </a:p>
          </p:txBody>
        </p:sp>
        <p:sp>
          <p:nvSpPr>
            <p:cNvPr id="46136" name="Rectangle 1048">
              <a:extLst>
                <a:ext uri="{FF2B5EF4-FFF2-40B4-BE49-F238E27FC236}">
                  <a16:creationId xmlns:a16="http://schemas.microsoft.com/office/drawing/2014/main" id="{45018485-AFF4-8E4D-AFCB-C83464590E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" y="1151"/>
              <a:ext cx="29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16</a:t>
              </a:r>
            </a:p>
          </p:txBody>
        </p:sp>
      </p:grpSp>
      <p:grpSp>
        <p:nvGrpSpPr>
          <p:cNvPr id="3" name="Group 1083">
            <a:extLst>
              <a:ext uri="{FF2B5EF4-FFF2-40B4-BE49-F238E27FC236}">
                <a16:creationId xmlns:a16="http://schemas.microsoft.com/office/drawing/2014/main" id="{958437CB-7784-7B4B-A8AD-FAD914A1D72E}"/>
              </a:ext>
            </a:extLst>
          </p:cNvPr>
          <p:cNvGrpSpPr>
            <a:grpSpLocks/>
          </p:cNvGrpSpPr>
          <p:nvPr/>
        </p:nvGrpSpPr>
        <p:grpSpPr bwMode="auto">
          <a:xfrm>
            <a:off x="2767883" y="2074864"/>
            <a:ext cx="3384550" cy="4059237"/>
            <a:chOff x="1475" y="983"/>
            <a:chExt cx="2132" cy="2557"/>
          </a:xfrm>
        </p:grpSpPr>
        <p:sp>
          <p:nvSpPr>
            <p:cNvPr id="46094" name="Oval 1049">
              <a:extLst>
                <a:ext uri="{FF2B5EF4-FFF2-40B4-BE49-F238E27FC236}">
                  <a16:creationId xmlns:a16="http://schemas.microsoft.com/office/drawing/2014/main" id="{7D989A1F-25E4-4544-B7F7-824BE055D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2" y="326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6095" name="Oval 1050">
              <a:extLst>
                <a:ext uri="{FF2B5EF4-FFF2-40B4-BE49-F238E27FC236}">
                  <a16:creationId xmlns:a16="http://schemas.microsoft.com/office/drawing/2014/main" id="{A82B6F6A-D2F5-2941-92FB-A46FBCB9FC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15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6096" name="Oval 1051">
              <a:extLst>
                <a:ext uri="{FF2B5EF4-FFF2-40B4-BE49-F238E27FC236}">
                  <a16:creationId xmlns:a16="http://schemas.microsoft.com/office/drawing/2014/main" id="{0CCCD0E3-A83D-784D-9DDA-7BF97D920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216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6097" name="Oval 1052">
              <a:extLst>
                <a:ext uri="{FF2B5EF4-FFF2-40B4-BE49-F238E27FC236}">
                  <a16:creationId xmlns:a16="http://schemas.microsoft.com/office/drawing/2014/main" id="{DAA1FF1A-AB74-9047-82F0-CB389BD6BE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78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6098" name="Oval 1053">
              <a:extLst>
                <a:ext uri="{FF2B5EF4-FFF2-40B4-BE49-F238E27FC236}">
                  <a16:creationId xmlns:a16="http://schemas.microsoft.com/office/drawing/2014/main" id="{2CEB6150-E43D-394B-A9DD-FBE813B28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8" y="312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6099" name="Rectangle 1054">
              <a:extLst>
                <a:ext uri="{FF2B5EF4-FFF2-40B4-BE49-F238E27FC236}">
                  <a16:creationId xmlns:a16="http://schemas.microsoft.com/office/drawing/2014/main" id="{6C318747-D87F-A44E-988B-EE8B30A1AB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1" y="983"/>
              <a:ext cx="23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A</a:t>
              </a:r>
            </a:p>
          </p:txBody>
        </p:sp>
        <p:sp>
          <p:nvSpPr>
            <p:cNvPr id="46100" name="Rectangle 1055">
              <a:extLst>
                <a:ext uri="{FF2B5EF4-FFF2-40B4-BE49-F238E27FC236}">
                  <a16:creationId xmlns:a16="http://schemas.microsoft.com/office/drawing/2014/main" id="{750BACB9-8D53-5A48-AA8D-07B8BC09ED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3" y="2061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B</a:t>
              </a:r>
            </a:p>
          </p:txBody>
        </p:sp>
        <p:sp>
          <p:nvSpPr>
            <p:cNvPr id="46101" name="Rectangle 1056">
              <a:extLst>
                <a:ext uri="{FF2B5EF4-FFF2-40B4-BE49-F238E27FC236}">
                  <a16:creationId xmlns:a16="http://schemas.microsoft.com/office/drawing/2014/main" id="{69194575-9F41-A147-A740-C4912A4B02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1" y="2541"/>
              <a:ext cx="22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D</a:t>
              </a:r>
            </a:p>
          </p:txBody>
        </p:sp>
        <p:sp>
          <p:nvSpPr>
            <p:cNvPr id="46102" name="Rectangle 1057">
              <a:extLst>
                <a:ext uri="{FF2B5EF4-FFF2-40B4-BE49-F238E27FC236}">
                  <a16:creationId xmlns:a16="http://schemas.microsoft.com/office/drawing/2014/main" id="{216AE002-3991-6743-8012-B2FE06608F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3" y="2877"/>
              <a:ext cx="19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E</a:t>
              </a:r>
            </a:p>
          </p:txBody>
        </p:sp>
        <p:sp>
          <p:nvSpPr>
            <p:cNvPr id="46103" name="Rectangle 1058">
              <a:extLst>
                <a:ext uri="{FF2B5EF4-FFF2-40B4-BE49-F238E27FC236}">
                  <a16:creationId xmlns:a16="http://schemas.microsoft.com/office/drawing/2014/main" id="{AD63A759-B3A7-DD47-B264-68CDC89152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7" y="3021"/>
              <a:ext cx="25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G</a:t>
              </a:r>
            </a:p>
          </p:txBody>
        </p:sp>
        <p:sp>
          <p:nvSpPr>
            <p:cNvPr id="46104" name="Line 1060">
              <a:extLst>
                <a:ext uri="{FF2B5EF4-FFF2-40B4-BE49-F238E27FC236}">
                  <a16:creationId xmlns:a16="http://schemas.microsoft.com/office/drawing/2014/main" id="{7D636E58-990D-174B-B256-3F83B4378A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700" y="2208"/>
              <a:ext cx="4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05" name="Line 1061">
              <a:extLst>
                <a:ext uri="{FF2B5EF4-FFF2-40B4-BE49-F238E27FC236}">
                  <a16:creationId xmlns:a16="http://schemas.microsoft.com/office/drawing/2014/main" id="{4F5E3391-5535-054E-82DC-529CCDDDD4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60" y="2244"/>
              <a:ext cx="0" cy="5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06" name="Line 1062">
              <a:extLst>
                <a:ext uri="{FF2B5EF4-FFF2-40B4-BE49-F238E27FC236}">
                  <a16:creationId xmlns:a16="http://schemas.microsoft.com/office/drawing/2014/main" id="{4CE014F3-37E7-1941-B330-5CBA563003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32" y="2832"/>
              <a:ext cx="3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07" name="Line 1063">
              <a:extLst>
                <a:ext uri="{FF2B5EF4-FFF2-40B4-BE49-F238E27FC236}">
                  <a16:creationId xmlns:a16="http://schemas.microsoft.com/office/drawing/2014/main" id="{8A160B80-CB2D-0943-9187-B01C50EF94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4" y="2916"/>
              <a:ext cx="0" cy="22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08" name="Line 1064">
              <a:extLst>
                <a:ext uri="{FF2B5EF4-FFF2-40B4-BE49-F238E27FC236}">
                  <a16:creationId xmlns:a16="http://schemas.microsoft.com/office/drawing/2014/main" id="{C46FCC66-E116-A340-821F-61BFA76AE4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16" y="3168"/>
              <a:ext cx="4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09" name="Line 1065">
              <a:extLst>
                <a:ext uri="{FF2B5EF4-FFF2-40B4-BE49-F238E27FC236}">
                  <a16:creationId xmlns:a16="http://schemas.microsoft.com/office/drawing/2014/main" id="{143344AC-9796-5A49-BA60-45DC801E9E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6" y="3252"/>
              <a:ext cx="0" cy="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10" name="Line 1066">
              <a:extLst>
                <a:ext uri="{FF2B5EF4-FFF2-40B4-BE49-F238E27FC236}">
                  <a16:creationId xmlns:a16="http://schemas.microsoft.com/office/drawing/2014/main" id="{72DE0A98-3942-E44E-8361-AC5A14C3A6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48" y="3312"/>
              <a:ext cx="3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11" name="Line 1059">
              <a:extLst>
                <a:ext uri="{FF2B5EF4-FFF2-40B4-BE49-F238E27FC236}">
                  <a16:creationId xmlns:a16="http://schemas.microsoft.com/office/drawing/2014/main" id="{601C31A9-B383-A547-BED3-FD052D73D4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28" y="1368"/>
              <a:ext cx="0" cy="8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12" name="Rectangle 1067">
              <a:extLst>
                <a:ext uri="{FF2B5EF4-FFF2-40B4-BE49-F238E27FC236}">
                  <a16:creationId xmlns:a16="http://schemas.microsoft.com/office/drawing/2014/main" id="{63932956-987B-494F-9186-DA94072D0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5" y="1770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-6</a:t>
              </a:r>
            </a:p>
          </p:txBody>
        </p:sp>
        <p:sp>
          <p:nvSpPr>
            <p:cNvPr id="46113" name="Rectangle 1068">
              <a:extLst>
                <a:ext uri="{FF2B5EF4-FFF2-40B4-BE49-F238E27FC236}">
                  <a16:creationId xmlns:a16="http://schemas.microsoft.com/office/drawing/2014/main" id="{A747C6B7-8FEE-684E-9AC0-42DD2F617A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1" y="2205"/>
              <a:ext cx="19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6114" name="Rectangle 1069">
              <a:extLst>
                <a:ext uri="{FF2B5EF4-FFF2-40B4-BE49-F238E27FC236}">
                  <a16:creationId xmlns:a16="http://schemas.microsoft.com/office/drawing/2014/main" id="{2070E8D8-D907-CF47-AE98-A744385159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3" y="2781"/>
              <a:ext cx="19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6115" name="Rectangle 1070">
              <a:extLst>
                <a:ext uri="{FF2B5EF4-FFF2-40B4-BE49-F238E27FC236}">
                  <a16:creationId xmlns:a16="http://schemas.microsoft.com/office/drawing/2014/main" id="{5D4266C9-F15C-0746-8B5A-F95164667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89" y="3117"/>
              <a:ext cx="19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6116" name="Rectangle 1071">
              <a:extLst>
                <a:ext uri="{FF2B5EF4-FFF2-40B4-BE49-F238E27FC236}">
                  <a16:creationId xmlns:a16="http://schemas.microsoft.com/office/drawing/2014/main" id="{88F0266E-5DD9-924A-8E68-4B4DF58F8B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1" y="3309"/>
              <a:ext cx="19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6117" name="Rectangle 1072">
              <a:extLst>
                <a:ext uri="{FF2B5EF4-FFF2-40B4-BE49-F238E27FC236}">
                  <a16:creationId xmlns:a16="http://schemas.microsoft.com/office/drawing/2014/main" id="{0385F4F2-A275-0B44-BA34-27A3264EC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7" y="2397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-4</a:t>
              </a:r>
            </a:p>
          </p:txBody>
        </p:sp>
        <p:sp>
          <p:nvSpPr>
            <p:cNvPr id="46118" name="Rectangle 1073">
              <a:extLst>
                <a:ext uri="{FF2B5EF4-FFF2-40B4-BE49-F238E27FC236}">
                  <a16:creationId xmlns:a16="http://schemas.microsoft.com/office/drawing/2014/main" id="{E96E4069-9D2E-9046-A2CD-0CE593FC70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1" y="2925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-2</a:t>
              </a:r>
            </a:p>
          </p:txBody>
        </p:sp>
        <p:sp>
          <p:nvSpPr>
            <p:cNvPr id="46119" name="Rectangle 1074">
              <a:extLst>
                <a:ext uri="{FF2B5EF4-FFF2-40B4-BE49-F238E27FC236}">
                  <a16:creationId xmlns:a16="http://schemas.microsoft.com/office/drawing/2014/main" id="{614E7D02-F743-394E-8F81-9EB42CC5E4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1" y="3117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-1</a:t>
              </a:r>
            </a:p>
          </p:txBody>
        </p:sp>
      </p:grpSp>
      <p:graphicFrame>
        <p:nvGraphicFramePr>
          <p:cNvPr id="46091" name="Object 1077">
            <a:hlinkClick r:id="" action="ppaction://ole?verb=0"/>
            <a:extLst>
              <a:ext uri="{FF2B5EF4-FFF2-40B4-BE49-F238E27FC236}">
                <a16:creationId xmlns:a16="http://schemas.microsoft.com/office/drawing/2014/main" id="{872E5543-0A00-6740-902B-0666C66F85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0588271"/>
              </p:ext>
            </p:extLst>
          </p:nvPr>
        </p:nvGraphicFramePr>
        <p:xfrm>
          <a:off x="7423982" y="2997199"/>
          <a:ext cx="2870200" cy="87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6535400" imgH="5016500" progId="Equation.3">
                  <p:embed/>
                </p:oleObj>
              </mc:Choice>
              <mc:Fallback>
                <p:oleObj name="Equation" r:id="rId3" imgW="16535400" imgH="5016500" progId="Equation.3">
                  <p:embed/>
                  <p:pic>
                    <p:nvPicPr>
                      <p:cNvPr id="46091" name="Object 1077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872E5543-0A00-6740-902B-0666C66F85B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23982" y="2997199"/>
                        <a:ext cx="2870200" cy="871538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Slide Number Placeholder 3">
            <a:extLst>
              <a:ext uri="{FF2B5EF4-FFF2-40B4-BE49-F238E27FC236}">
                <a16:creationId xmlns:a16="http://schemas.microsoft.com/office/drawing/2014/main" id="{1CF7BDA4-C3EA-8447-9A08-528C9A7EA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Oval Callout 3">
                <a:extLst>
                  <a:ext uri="{FF2B5EF4-FFF2-40B4-BE49-F238E27FC236}">
                    <a16:creationId xmlns:a16="http://schemas.microsoft.com/office/drawing/2014/main" id="{9CEFBE25-C133-27D5-C851-2EEFB34A0EDC}"/>
                  </a:ext>
                </a:extLst>
              </p:cNvPr>
              <p:cNvSpPr/>
              <p:nvPr/>
            </p:nvSpPr>
            <p:spPr>
              <a:xfrm>
                <a:off x="8370729" y="4422776"/>
                <a:ext cx="2756927" cy="1571624"/>
              </a:xfrm>
              <a:prstGeom prst="wedgeEllipseCallout">
                <a:avLst>
                  <a:gd name="adj1" fmla="val -111979"/>
                  <a:gd name="adj2" fmla="val -45907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Remember that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is always negative! </a:t>
                </a:r>
              </a:p>
            </p:txBody>
          </p:sp>
        </mc:Choice>
        <mc:Fallback xmlns="">
          <p:sp>
            <p:nvSpPr>
              <p:cNvPr id="4" name="Oval Callout 3">
                <a:extLst>
                  <a:ext uri="{FF2B5EF4-FFF2-40B4-BE49-F238E27FC236}">
                    <a16:creationId xmlns:a16="http://schemas.microsoft.com/office/drawing/2014/main" id="{9CEFBE25-C133-27D5-C851-2EEFB34A0E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70729" y="4422776"/>
                <a:ext cx="2756927" cy="1571624"/>
              </a:xfrm>
              <a:prstGeom prst="wedgeEllipseCallout">
                <a:avLst>
                  <a:gd name="adj1" fmla="val -111979"/>
                  <a:gd name="adj2" fmla="val -45907"/>
                </a:avLst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66987232-F696-5ABF-A64C-02E80F2955A5}"/>
              </a:ext>
            </a:extLst>
          </p:cNvPr>
          <p:cNvSpPr txBox="1"/>
          <p:nvPr/>
        </p:nvSpPr>
        <p:spPr>
          <a:xfrm>
            <a:off x="5534896" y="4587875"/>
            <a:ext cx="968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MRS =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FC381B-2AA6-C2EB-DECA-725B5BB2BA49}"/>
              </a:ext>
            </a:extLst>
          </p:cNvPr>
          <p:cNvSpPr txBox="1"/>
          <p:nvPr/>
        </p:nvSpPr>
        <p:spPr>
          <a:xfrm>
            <a:off x="4549058" y="2677358"/>
            <a:ext cx="968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MRS = 6</a:t>
            </a:r>
          </a:p>
        </p:txBody>
      </p:sp>
    </p:spTree>
    <p:extLst>
      <p:ext uri="{BB962C8B-B14F-4D97-AF65-F5344CB8AC3E}">
        <p14:creationId xmlns:p14="http://schemas.microsoft.com/office/powerpoint/2010/main" val="418724904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82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500"/>
                                        <p:tgtEl>
                                          <p:spTgt spid="382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382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9" name="Rectangle 9">
            <a:extLst>
              <a:ext uri="{FF2B5EF4-FFF2-40B4-BE49-F238E27FC236}">
                <a16:creationId xmlns:a16="http://schemas.microsoft.com/office/drawing/2014/main" id="{577F228F-D6F7-A645-BF6D-5E128C7AE0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Shape of indifference curves</a:t>
            </a:r>
          </a:p>
        </p:txBody>
      </p:sp>
      <p:sp>
        <p:nvSpPr>
          <p:cNvPr id="143370" name="Rectangle 10">
            <a:extLst>
              <a:ext uri="{FF2B5EF4-FFF2-40B4-BE49-F238E27FC236}">
                <a16:creationId xmlns:a16="http://schemas.microsoft.com/office/drawing/2014/main" id="{376BFE84-7DD0-C44D-8CCB-F1CB44B820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Indifference curves are (usually) </a:t>
            </a:r>
            <a:r>
              <a:rPr lang="en-US" altLang="en-US" b="1" u="sng" dirty="0"/>
              <a:t>convex </a:t>
            </a:r>
          </a:p>
          <a:p>
            <a:pPr lvl="1" eaLnBrk="1" hangingPunct="1"/>
            <a:endParaRPr lang="en-US" altLang="en-US" sz="800" dirty="0"/>
          </a:p>
          <a:p>
            <a:pPr lvl="1" eaLnBrk="1" hangingPunct="1"/>
            <a:r>
              <a:rPr lang="en-US" altLang="en-US" dirty="0"/>
              <a:t>As more of one good is consumed, a consumer would prefer to give up fewer units of a second good to get additional units of the first one.</a:t>
            </a:r>
          </a:p>
          <a:p>
            <a:pPr lvl="1"/>
            <a:r>
              <a:rPr lang="en-SG" kern="0" dirty="0"/>
              <a:t>Convexity also means that </a:t>
            </a:r>
            <a:r>
              <a:rPr lang="en-SG" kern="0" dirty="0">
                <a:solidFill>
                  <a:srgbClr val="92D050"/>
                </a:solidFill>
              </a:rPr>
              <a:t>mixtures of baskets (bundles) </a:t>
            </a:r>
            <a:r>
              <a:rPr lang="en-SG" kern="0" dirty="0"/>
              <a:t>are preferred to the bundles themselves</a:t>
            </a:r>
            <a:endParaRPr lang="en-US" altLang="en-US" dirty="0"/>
          </a:p>
          <a:p>
            <a:pPr eaLnBrk="1" hangingPunct="1"/>
            <a:endParaRPr lang="en-US" altLang="en-US" sz="800" dirty="0"/>
          </a:p>
          <a:p>
            <a:pPr eaLnBrk="1" hangingPunct="1"/>
            <a:r>
              <a:rPr lang="en-US" altLang="en-US" dirty="0"/>
              <a:t>MRS diminishes as we move down along the indifference curve </a:t>
            </a:r>
            <a:r>
              <a:rPr lang="en-US" altLang="en-US" dirty="0">
                <a:sym typeface="Wingdings" pitchFamily="2" charset="2"/>
              </a:rPr>
              <a:t> </a:t>
            </a:r>
            <a:r>
              <a:rPr lang="en-US" altLang="en-US" b="1" u="sng" dirty="0">
                <a:sym typeface="Wingdings" pitchFamily="2" charset="2"/>
              </a:rPr>
              <a:t>diminishing</a:t>
            </a:r>
            <a:r>
              <a:rPr lang="en-US" altLang="en-US" b="1" dirty="0">
                <a:sym typeface="Wingdings" pitchFamily="2" charset="2"/>
              </a:rPr>
              <a:t> marginal rate of substitution</a:t>
            </a:r>
            <a:r>
              <a:rPr lang="en-US" altLang="en-US" dirty="0">
                <a:sym typeface="Wingdings" pitchFamily="2" charset="2"/>
              </a:rPr>
              <a:t>.</a:t>
            </a:r>
            <a:endParaRPr lang="en-US" alt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5A269C09-3C1D-4A4C-B9C4-8BF01CD77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94195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3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3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33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70" grpId="0" build="p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8">
            <a:extLst>
              <a:ext uri="{FF2B5EF4-FFF2-40B4-BE49-F238E27FC236}">
                <a16:creationId xmlns:a16="http://schemas.microsoft.com/office/drawing/2014/main" id="{27089D4C-04F2-0C4C-99A7-7FE37791A019}"/>
              </a:ext>
            </a:extLst>
          </p:cNvPr>
          <p:cNvGrpSpPr>
            <a:grpSpLocks/>
          </p:cNvGrpSpPr>
          <p:nvPr/>
        </p:nvGrpSpPr>
        <p:grpSpPr bwMode="auto">
          <a:xfrm>
            <a:off x="680321" y="2414271"/>
            <a:ext cx="6457951" cy="3935413"/>
            <a:chOff x="571" y="1348"/>
            <a:chExt cx="4068" cy="2479"/>
          </a:xfrm>
        </p:grpSpPr>
        <p:sp>
          <p:nvSpPr>
            <p:cNvPr id="42009" name="Line 7">
              <a:extLst>
                <a:ext uri="{FF2B5EF4-FFF2-40B4-BE49-F238E27FC236}">
                  <a16:creationId xmlns:a16="http://schemas.microsoft.com/office/drawing/2014/main" id="{459EE848-8A05-B741-90E0-F9CDF73BAC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92" y="1348"/>
              <a:ext cx="0" cy="23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010" name="Line 8">
              <a:extLst>
                <a:ext uri="{FF2B5EF4-FFF2-40B4-BE49-F238E27FC236}">
                  <a16:creationId xmlns:a16="http://schemas.microsoft.com/office/drawing/2014/main" id="{CEC230B0-29C6-5145-9D89-9767F0F27C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1" y="3748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011" name="Rectangle 9">
              <a:extLst>
                <a:ext uri="{FF2B5EF4-FFF2-40B4-BE49-F238E27FC236}">
                  <a16:creationId xmlns:a16="http://schemas.microsoft.com/office/drawing/2014/main" id="{AF0C305E-F9DC-3640-B636-83C9AA3824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2" y="3596"/>
              <a:ext cx="46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Food</a:t>
              </a:r>
            </a:p>
          </p:txBody>
        </p:sp>
        <p:sp>
          <p:nvSpPr>
            <p:cNvPr id="42012" name="Rectangle 12">
              <a:extLst>
                <a:ext uri="{FF2B5EF4-FFF2-40B4-BE49-F238E27FC236}">
                  <a16:creationId xmlns:a16="http://schemas.microsoft.com/office/drawing/2014/main" id="{D23A2D0D-0E5C-E740-8393-59793D8DEF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" y="1352"/>
              <a:ext cx="70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Clothing</a:t>
              </a:r>
            </a:p>
          </p:txBody>
        </p:sp>
      </p:grpSp>
      <p:sp>
        <p:nvSpPr>
          <p:cNvPr id="126995" name="Rectangle 19">
            <a:extLst>
              <a:ext uri="{FF2B5EF4-FFF2-40B4-BE49-F238E27FC236}">
                <a16:creationId xmlns:a16="http://schemas.microsoft.com/office/drawing/2014/main" id="{24D1AD36-117C-CA47-BC91-D7AC8B12AD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5382" y="2331720"/>
            <a:ext cx="2914650" cy="1474788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 sz="1800">
                <a:solidFill>
                  <a:schemeClr val="tx1"/>
                </a:solidFill>
                <a:latin typeface="Century Gothic" panose="020B0502020202020204" pitchFamily="34" charset="0"/>
              </a:rPr>
              <a:t>B is preferred to D</a:t>
            </a:r>
          </a:p>
          <a:p>
            <a:pPr>
              <a:buFontTx/>
              <a:buChar char="•"/>
            </a:pPr>
            <a:r>
              <a:rPr lang="en-US" altLang="en-US" sz="1800">
                <a:solidFill>
                  <a:schemeClr val="tx1"/>
                </a:solidFill>
                <a:latin typeface="Century Gothic" panose="020B0502020202020204" pitchFamily="34" charset="0"/>
              </a:rPr>
              <a:t>A is indifferent to B &amp; D</a:t>
            </a:r>
          </a:p>
          <a:p>
            <a:pPr>
              <a:buFontTx/>
              <a:buChar char="•"/>
            </a:pPr>
            <a:r>
              <a:rPr lang="en-US" altLang="en-US" sz="1800">
                <a:solidFill>
                  <a:schemeClr val="tx1"/>
                </a:solidFill>
                <a:latin typeface="Century Gothic" panose="020B0502020202020204" pitchFamily="34" charset="0"/>
              </a:rPr>
              <a:t>B must be indifferent to D but that can’t be if B is preferred to D</a:t>
            </a:r>
          </a:p>
        </p:txBody>
      </p:sp>
      <p:grpSp>
        <p:nvGrpSpPr>
          <p:cNvPr id="3" name="Group 32">
            <a:extLst>
              <a:ext uri="{FF2B5EF4-FFF2-40B4-BE49-F238E27FC236}">
                <a16:creationId xmlns:a16="http://schemas.microsoft.com/office/drawing/2014/main" id="{9A11CE71-4C62-5443-AA58-647299663E36}"/>
              </a:ext>
            </a:extLst>
          </p:cNvPr>
          <p:cNvGrpSpPr>
            <a:grpSpLocks/>
          </p:cNvGrpSpPr>
          <p:nvPr/>
        </p:nvGrpSpPr>
        <p:grpSpPr bwMode="auto">
          <a:xfrm>
            <a:off x="2588496" y="2098359"/>
            <a:ext cx="4252913" cy="3806825"/>
            <a:chOff x="1773" y="1149"/>
            <a:chExt cx="2679" cy="2398"/>
          </a:xfrm>
        </p:grpSpPr>
        <p:sp>
          <p:nvSpPr>
            <p:cNvPr id="42006" name="Freeform 4">
              <a:extLst>
                <a:ext uri="{FF2B5EF4-FFF2-40B4-BE49-F238E27FC236}">
                  <a16:creationId xmlns:a16="http://schemas.microsoft.com/office/drawing/2014/main" id="{2ED09CA8-BF80-AC40-95B7-A16EF8BCD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9" y="1440"/>
              <a:ext cx="2175" cy="1954"/>
            </a:xfrm>
            <a:custGeom>
              <a:avLst/>
              <a:gdLst>
                <a:gd name="T0" fmla="*/ 7 w 2175"/>
                <a:gd name="T1" fmla="*/ 0 h 1954"/>
                <a:gd name="T2" fmla="*/ 0 w 2175"/>
                <a:gd name="T3" fmla="*/ 27 h 1954"/>
                <a:gd name="T4" fmla="*/ 0 w 2175"/>
                <a:gd name="T5" fmla="*/ 60 h 1954"/>
                <a:gd name="T6" fmla="*/ 0 w 2175"/>
                <a:gd name="T7" fmla="*/ 104 h 1954"/>
                <a:gd name="T8" fmla="*/ 7 w 2175"/>
                <a:gd name="T9" fmla="*/ 147 h 1954"/>
                <a:gd name="T10" fmla="*/ 28 w 2175"/>
                <a:gd name="T11" fmla="*/ 251 h 1954"/>
                <a:gd name="T12" fmla="*/ 56 w 2175"/>
                <a:gd name="T13" fmla="*/ 360 h 1954"/>
                <a:gd name="T14" fmla="*/ 70 w 2175"/>
                <a:gd name="T15" fmla="*/ 420 h 1954"/>
                <a:gd name="T16" fmla="*/ 91 w 2175"/>
                <a:gd name="T17" fmla="*/ 485 h 1954"/>
                <a:gd name="T18" fmla="*/ 133 w 2175"/>
                <a:gd name="T19" fmla="*/ 633 h 1954"/>
                <a:gd name="T20" fmla="*/ 182 w 2175"/>
                <a:gd name="T21" fmla="*/ 780 h 1954"/>
                <a:gd name="T22" fmla="*/ 210 w 2175"/>
                <a:gd name="T23" fmla="*/ 851 h 1954"/>
                <a:gd name="T24" fmla="*/ 245 w 2175"/>
                <a:gd name="T25" fmla="*/ 916 h 1954"/>
                <a:gd name="T26" fmla="*/ 322 w 2175"/>
                <a:gd name="T27" fmla="*/ 1042 h 1954"/>
                <a:gd name="T28" fmla="*/ 405 w 2175"/>
                <a:gd name="T29" fmla="*/ 1167 h 1954"/>
                <a:gd name="T30" fmla="*/ 503 w 2175"/>
                <a:gd name="T31" fmla="*/ 1282 h 1954"/>
                <a:gd name="T32" fmla="*/ 622 w 2175"/>
                <a:gd name="T33" fmla="*/ 1385 h 1954"/>
                <a:gd name="T34" fmla="*/ 685 w 2175"/>
                <a:gd name="T35" fmla="*/ 1429 h 1954"/>
                <a:gd name="T36" fmla="*/ 755 w 2175"/>
                <a:gd name="T37" fmla="*/ 1473 h 1954"/>
                <a:gd name="T38" fmla="*/ 909 w 2175"/>
                <a:gd name="T39" fmla="*/ 1554 h 1954"/>
                <a:gd name="T40" fmla="*/ 1070 w 2175"/>
                <a:gd name="T41" fmla="*/ 1631 h 1954"/>
                <a:gd name="T42" fmla="*/ 1223 w 2175"/>
                <a:gd name="T43" fmla="*/ 1696 h 1954"/>
                <a:gd name="T44" fmla="*/ 1384 w 2175"/>
                <a:gd name="T45" fmla="*/ 1756 h 1954"/>
                <a:gd name="T46" fmla="*/ 1552 w 2175"/>
                <a:gd name="T47" fmla="*/ 1811 h 1954"/>
                <a:gd name="T48" fmla="*/ 1713 w 2175"/>
                <a:gd name="T49" fmla="*/ 1860 h 1954"/>
                <a:gd name="T50" fmla="*/ 1783 w 2175"/>
                <a:gd name="T51" fmla="*/ 1876 h 1954"/>
                <a:gd name="T52" fmla="*/ 1845 w 2175"/>
                <a:gd name="T53" fmla="*/ 1893 h 1954"/>
                <a:gd name="T54" fmla="*/ 1957 w 2175"/>
                <a:gd name="T55" fmla="*/ 1925 h 1954"/>
                <a:gd name="T56" fmla="*/ 2055 w 2175"/>
                <a:gd name="T57" fmla="*/ 1947 h 1954"/>
                <a:gd name="T58" fmla="*/ 2097 w 2175"/>
                <a:gd name="T59" fmla="*/ 1953 h 1954"/>
                <a:gd name="T60" fmla="*/ 2132 w 2175"/>
                <a:gd name="T61" fmla="*/ 1953 h 1954"/>
                <a:gd name="T62" fmla="*/ 2153 w 2175"/>
                <a:gd name="T63" fmla="*/ 1953 h 1954"/>
                <a:gd name="T64" fmla="*/ 2174 w 2175"/>
                <a:gd name="T65" fmla="*/ 1947 h 195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2175"/>
                <a:gd name="T100" fmla="*/ 0 h 1954"/>
                <a:gd name="T101" fmla="*/ 2175 w 2175"/>
                <a:gd name="T102" fmla="*/ 1954 h 1954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2175" h="1954">
                  <a:moveTo>
                    <a:pt x="7" y="0"/>
                  </a:moveTo>
                  <a:lnTo>
                    <a:pt x="0" y="27"/>
                  </a:lnTo>
                  <a:lnTo>
                    <a:pt x="0" y="60"/>
                  </a:lnTo>
                  <a:lnTo>
                    <a:pt x="0" y="104"/>
                  </a:lnTo>
                  <a:lnTo>
                    <a:pt x="7" y="147"/>
                  </a:lnTo>
                  <a:lnTo>
                    <a:pt x="28" y="251"/>
                  </a:lnTo>
                  <a:lnTo>
                    <a:pt x="56" y="360"/>
                  </a:lnTo>
                  <a:lnTo>
                    <a:pt x="70" y="420"/>
                  </a:lnTo>
                  <a:lnTo>
                    <a:pt x="91" y="485"/>
                  </a:lnTo>
                  <a:lnTo>
                    <a:pt x="133" y="633"/>
                  </a:lnTo>
                  <a:lnTo>
                    <a:pt x="182" y="780"/>
                  </a:lnTo>
                  <a:lnTo>
                    <a:pt x="210" y="851"/>
                  </a:lnTo>
                  <a:lnTo>
                    <a:pt x="245" y="916"/>
                  </a:lnTo>
                  <a:lnTo>
                    <a:pt x="322" y="1042"/>
                  </a:lnTo>
                  <a:lnTo>
                    <a:pt x="405" y="1167"/>
                  </a:lnTo>
                  <a:lnTo>
                    <a:pt x="503" y="1282"/>
                  </a:lnTo>
                  <a:lnTo>
                    <a:pt x="622" y="1385"/>
                  </a:lnTo>
                  <a:lnTo>
                    <a:pt x="685" y="1429"/>
                  </a:lnTo>
                  <a:lnTo>
                    <a:pt x="755" y="1473"/>
                  </a:lnTo>
                  <a:lnTo>
                    <a:pt x="909" y="1554"/>
                  </a:lnTo>
                  <a:lnTo>
                    <a:pt x="1070" y="1631"/>
                  </a:lnTo>
                  <a:lnTo>
                    <a:pt x="1223" y="1696"/>
                  </a:lnTo>
                  <a:lnTo>
                    <a:pt x="1384" y="1756"/>
                  </a:lnTo>
                  <a:lnTo>
                    <a:pt x="1552" y="1811"/>
                  </a:lnTo>
                  <a:lnTo>
                    <a:pt x="1713" y="1860"/>
                  </a:lnTo>
                  <a:lnTo>
                    <a:pt x="1783" y="1876"/>
                  </a:lnTo>
                  <a:lnTo>
                    <a:pt x="1845" y="1893"/>
                  </a:lnTo>
                  <a:lnTo>
                    <a:pt x="1957" y="1925"/>
                  </a:lnTo>
                  <a:lnTo>
                    <a:pt x="2055" y="1947"/>
                  </a:lnTo>
                  <a:lnTo>
                    <a:pt x="2097" y="1953"/>
                  </a:lnTo>
                  <a:lnTo>
                    <a:pt x="2132" y="1953"/>
                  </a:lnTo>
                  <a:lnTo>
                    <a:pt x="2153" y="1953"/>
                  </a:lnTo>
                  <a:lnTo>
                    <a:pt x="2174" y="1947"/>
                  </a:lnTo>
                </a:path>
              </a:pathLst>
            </a:custGeom>
            <a:noFill/>
            <a:ln w="50800" cap="rnd">
              <a:solidFill>
                <a:srgbClr val="FF99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007" name="Rectangle 13">
              <a:extLst>
                <a:ext uri="{FF2B5EF4-FFF2-40B4-BE49-F238E27FC236}">
                  <a16:creationId xmlns:a16="http://schemas.microsoft.com/office/drawing/2014/main" id="{D4ECEBDA-A6E6-D14A-B873-B6BFE6431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3" y="1149"/>
              <a:ext cx="27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U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42008" name="Rectangle 25">
              <a:extLst>
                <a:ext uri="{FF2B5EF4-FFF2-40B4-BE49-F238E27FC236}">
                  <a16:creationId xmlns:a16="http://schemas.microsoft.com/office/drawing/2014/main" id="{20E94AEF-2911-2E46-8185-1D0165F205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3" y="3297"/>
              <a:ext cx="27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U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</p:grpSp>
      <p:grpSp>
        <p:nvGrpSpPr>
          <p:cNvPr id="4" name="Group 35">
            <a:extLst>
              <a:ext uri="{FF2B5EF4-FFF2-40B4-BE49-F238E27FC236}">
                <a16:creationId xmlns:a16="http://schemas.microsoft.com/office/drawing/2014/main" id="{6D61DF79-1F2B-CF4B-A958-B445AAD1CA6F}"/>
              </a:ext>
            </a:extLst>
          </p:cNvPr>
          <p:cNvGrpSpPr>
            <a:grpSpLocks/>
          </p:cNvGrpSpPr>
          <p:nvPr/>
        </p:nvGrpSpPr>
        <p:grpSpPr bwMode="auto">
          <a:xfrm>
            <a:off x="2036046" y="2250759"/>
            <a:ext cx="4976813" cy="3063875"/>
            <a:chOff x="1425" y="1245"/>
            <a:chExt cx="3135" cy="1930"/>
          </a:xfrm>
        </p:grpSpPr>
        <p:sp>
          <p:nvSpPr>
            <p:cNvPr id="42003" name="Freeform 6">
              <a:extLst>
                <a:ext uri="{FF2B5EF4-FFF2-40B4-BE49-F238E27FC236}">
                  <a16:creationId xmlns:a16="http://schemas.microsoft.com/office/drawing/2014/main" id="{7BB867D9-4574-224C-9F0A-B1446013D2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" y="1559"/>
              <a:ext cx="2644" cy="1524"/>
            </a:xfrm>
            <a:custGeom>
              <a:avLst/>
              <a:gdLst>
                <a:gd name="T0" fmla="*/ 0 w 2644"/>
                <a:gd name="T1" fmla="*/ 0 h 1524"/>
                <a:gd name="T2" fmla="*/ 7 w 2644"/>
                <a:gd name="T3" fmla="*/ 20 h 1524"/>
                <a:gd name="T4" fmla="*/ 21 w 2644"/>
                <a:gd name="T5" fmla="*/ 50 h 1524"/>
                <a:gd name="T6" fmla="*/ 49 w 2644"/>
                <a:gd name="T7" fmla="*/ 120 h 1524"/>
                <a:gd name="T8" fmla="*/ 85 w 2644"/>
                <a:gd name="T9" fmla="*/ 195 h 1524"/>
                <a:gd name="T10" fmla="*/ 134 w 2644"/>
                <a:gd name="T11" fmla="*/ 280 h 1524"/>
                <a:gd name="T12" fmla="*/ 184 w 2644"/>
                <a:gd name="T13" fmla="*/ 374 h 1524"/>
                <a:gd name="T14" fmla="*/ 240 w 2644"/>
                <a:gd name="T15" fmla="*/ 474 h 1524"/>
                <a:gd name="T16" fmla="*/ 311 w 2644"/>
                <a:gd name="T17" fmla="*/ 574 h 1524"/>
                <a:gd name="T18" fmla="*/ 389 w 2644"/>
                <a:gd name="T19" fmla="*/ 674 h 1524"/>
                <a:gd name="T20" fmla="*/ 488 w 2644"/>
                <a:gd name="T21" fmla="*/ 764 h 1524"/>
                <a:gd name="T22" fmla="*/ 594 w 2644"/>
                <a:gd name="T23" fmla="*/ 854 h 1524"/>
                <a:gd name="T24" fmla="*/ 707 w 2644"/>
                <a:gd name="T25" fmla="*/ 944 h 1524"/>
                <a:gd name="T26" fmla="*/ 841 w 2644"/>
                <a:gd name="T27" fmla="*/ 1029 h 1524"/>
                <a:gd name="T28" fmla="*/ 989 w 2644"/>
                <a:gd name="T29" fmla="*/ 1109 h 1524"/>
                <a:gd name="T30" fmla="*/ 1145 w 2644"/>
                <a:gd name="T31" fmla="*/ 1188 h 1524"/>
                <a:gd name="T32" fmla="*/ 1314 w 2644"/>
                <a:gd name="T33" fmla="*/ 1263 h 1524"/>
                <a:gd name="T34" fmla="*/ 1484 w 2644"/>
                <a:gd name="T35" fmla="*/ 1323 h 1524"/>
                <a:gd name="T36" fmla="*/ 1576 w 2644"/>
                <a:gd name="T37" fmla="*/ 1348 h 1524"/>
                <a:gd name="T38" fmla="*/ 1675 w 2644"/>
                <a:gd name="T39" fmla="*/ 1373 h 1524"/>
                <a:gd name="T40" fmla="*/ 1880 w 2644"/>
                <a:gd name="T41" fmla="*/ 1418 h 1524"/>
                <a:gd name="T42" fmla="*/ 1979 w 2644"/>
                <a:gd name="T43" fmla="*/ 1438 h 1524"/>
                <a:gd name="T44" fmla="*/ 2078 w 2644"/>
                <a:gd name="T45" fmla="*/ 1453 h 1524"/>
                <a:gd name="T46" fmla="*/ 2162 w 2644"/>
                <a:gd name="T47" fmla="*/ 1468 h 1524"/>
                <a:gd name="T48" fmla="*/ 2240 w 2644"/>
                <a:gd name="T49" fmla="*/ 1478 h 1524"/>
                <a:gd name="T50" fmla="*/ 2374 w 2644"/>
                <a:gd name="T51" fmla="*/ 1503 h 1524"/>
                <a:gd name="T52" fmla="*/ 2495 w 2644"/>
                <a:gd name="T53" fmla="*/ 1518 h 1524"/>
                <a:gd name="T54" fmla="*/ 2544 w 2644"/>
                <a:gd name="T55" fmla="*/ 1523 h 1524"/>
                <a:gd name="T56" fmla="*/ 2586 w 2644"/>
                <a:gd name="T57" fmla="*/ 1523 h 1524"/>
                <a:gd name="T58" fmla="*/ 2622 w 2644"/>
                <a:gd name="T59" fmla="*/ 1523 h 1524"/>
                <a:gd name="T60" fmla="*/ 2643 w 2644"/>
                <a:gd name="T61" fmla="*/ 1518 h 1524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2644"/>
                <a:gd name="T94" fmla="*/ 0 h 1524"/>
                <a:gd name="T95" fmla="*/ 2644 w 2644"/>
                <a:gd name="T96" fmla="*/ 1524 h 1524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2644" h="1524">
                  <a:moveTo>
                    <a:pt x="0" y="0"/>
                  </a:moveTo>
                  <a:lnTo>
                    <a:pt x="7" y="20"/>
                  </a:lnTo>
                  <a:lnTo>
                    <a:pt x="21" y="50"/>
                  </a:lnTo>
                  <a:lnTo>
                    <a:pt x="49" y="120"/>
                  </a:lnTo>
                  <a:lnTo>
                    <a:pt x="85" y="195"/>
                  </a:lnTo>
                  <a:lnTo>
                    <a:pt x="134" y="280"/>
                  </a:lnTo>
                  <a:lnTo>
                    <a:pt x="184" y="374"/>
                  </a:lnTo>
                  <a:lnTo>
                    <a:pt x="240" y="474"/>
                  </a:lnTo>
                  <a:lnTo>
                    <a:pt x="311" y="574"/>
                  </a:lnTo>
                  <a:lnTo>
                    <a:pt x="389" y="674"/>
                  </a:lnTo>
                  <a:lnTo>
                    <a:pt x="488" y="764"/>
                  </a:lnTo>
                  <a:lnTo>
                    <a:pt x="594" y="854"/>
                  </a:lnTo>
                  <a:lnTo>
                    <a:pt x="707" y="944"/>
                  </a:lnTo>
                  <a:lnTo>
                    <a:pt x="841" y="1029"/>
                  </a:lnTo>
                  <a:lnTo>
                    <a:pt x="989" y="1109"/>
                  </a:lnTo>
                  <a:lnTo>
                    <a:pt x="1145" y="1188"/>
                  </a:lnTo>
                  <a:lnTo>
                    <a:pt x="1314" y="1263"/>
                  </a:lnTo>
                  <a:lnTo>
                    <a:pt x="1484" y="1323"/>
                  </a:lnTo>
                  <a:lnTo>
                    <a:pt x="1576" y="1348"/>
                  </a:lnTo>
                  <a:lnTo>
                    <a:pt x="1675" y="1373"/>
                  </a:lnTo>
                  <a:lnTo>
                    <a:pt x="1880" y="1418"/>
                  </a:lnTo>
                  <a:lnTo>
                    <a:pt x="1979" y="1438"/>
                  </a:lnTo>
                  <a:lnTo>
                    <a:pt x="2078" y="1453"/>
                  </a:lnTo>
                  <a:lnTo>
                    <a:pt x="2162" y="1468"/>
                  </a:lnTo>
                  <a:lnTo>
                    <a:pt x="2240" y="1478"/>
                  </a:lnTo>
                  <a:lnTo>
                    <a:pt x="2374" y="1503"/>
                  </a:lnTo>
                  <a:lnTo>
                    <a:pt x="2495" y="1518"/>
                  </a:lnTo>
                  <a:lnTo>
                    <a:pt x="2544" y="1523"/>
                  </a:lnTo>
                  <a:lnTo>
                    <a:pt x="2586" y="1523"/>
                  </a:lnTo>
                  <a:lnTo>
                    <a:pt x="2622" y="1523"/>
                  </a:lnTo>
                  <a:lnTo>
                    <a:pt x="2643" y="1518"/>
                  </a:lnTo>
                </a:path>
              </a:pathLst>
            </a:custGeom>
            <a:noFill/>
            <a:ln w="50800" cap="rnd">
              <a:solidFill>
                <a:srgbClr val="66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004" name="Rectangle 14">
              <a:extLst>
                <a:ext uri="{FF2B5EF4-FFF2-40B4-BE49-F238E27FC236}">
                  <a16:creationId xmlns:a16="http://schemas.microsoft.com/office/drawing/2014/main" id="{5D2EBB90-C334-7145-9AB0-10BBD2CA4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5" y="1245"/>
              <a:ext cx="447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U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42005" name="Rectangle 26">
              <a:extLst>
                <a:ext uri="{FF2B5EF4-FFF2-40B4-BE49-F238E27FC236}">
                  <a16:creationId xmlns:a16="http://schemas.microsoft.com/office/drawing/2014/main" id="{B4010B0E-57CA-C749-B62A-4A9E83C154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1" y="2925"/>
              <a:ext cx="27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U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</p:grpSp>
      <p:grpSp>
        <p:nvGrpSpPr>
          <p:cNvPr id="5" name="Group 29">
            <a:extLst>
              <a:ext uri="{FF2B5EF4-FFF2-40B4-BE49-F238E27FC236}">
                <a16:creationId xmlns:a16="http://schemas.microsoft.com/office/drawing/2014/main" id="{DBDD1DEC-E8CF-6B4D-AE62-EB68F22C039D}"/>
              </a:ext>
            </a:extLst>
          </p:cNvPr>
          <p:cNvGrpSpPr>
            <a:grpSpLocks/>
          </p:cNvGrpSpPr>
          <p:nvPr/>
        </p:nvGrpSpPr>
        <p:grpSpPr bwMode="auto">
          <a:xfrm>
            <a:off x="3336208" y="3793808"/>
            <a:ext cx="442913" cy="614362"/>
            <a:chOff x="2304" y="2253"/>
            <a:chExt cx="279" cy="387"/>
          </a:xfrm>
        </p:grpSpPr>
        <p:sp>
          <p:nvSpPr>
            <p:cNvPr id="42001" name="Oval 10">
              <a:extLst>
                <a:ext uri="{FF2B5EF4-FFF2-40B4-BE49-F238E27FC236}">
                  <a16:creationId xmlns:a16="http://schemas.microsoft.com/office/drawing/2014/main" id="{80CD84C1-FCBC-6D4A-8DDC-4BD464365A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254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2002" name="Rectangle 11">
              <a:extLst>
                <a:ext uri="{FF2B5EF4-FFF2-40B4-BE49-F238E27FC236}">
                  <a16:creationId xmlns:a16="http://schemas.microsoft.com/office/drawing/2014/main" id="{EB977987-D6FB-9344-8E01-CB5E3E6C00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9" y="2253"/>
              <a:ext cx="23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A</a:t>
              </a:r>
            </a:p>
          </p:txBody>
        </p:sp>
      </p:grpSp>
      <p:grpSp>
        <p:nvGrpSpPr>
          <p:cNvPr id="6" name="Group 31">
            <a:extLst>
              <a:ext uri="{FF2B5EF4-FFF2-40B4-BE49-F238E27FC236}">
                <a16:creationId xmlns:a16="http://schemas.microsoft.com/office/drawing/2014/main" id="{F013782A-B3DB-3648-9C3C-9C23A2092AB8}"/>
              </a:ext>
            </a:extLst>
          </p:cNvPr>
          <p:cNvGrpSpPr>
            <a:grpSpLocks/>
          </p:cNvGrpSpPr>
          <p:nvPr/>
        </p:nvGrpSpPr>
        <p:grpSpPr bwMode="auto">
          <a:xfrm>
            <a:off x="5279308" y="4579621"/>
            <a:ext cx="403225" cy="538163"/>
            <a:chOff x="3456" y="2733"/>
            <a:chExt cx="254" cy="339"/>
          </a:xfrm>
        </p:grpSpPr>
        <p:sp>
          <p:nvSpPr>
            <p:cNvPr id="41999" name="Oval 17">
              <a:extLst>
                <a:ext uri="{FF2B5EF4-FFF2-40B4-BE49-F238E27FC236}">
                  <a16:creationId xmlns:a16="http://schemas.microsoft.com/office/drawing/2014/main" id="{69B50C7C-EA33-8446-A965-D618E82569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6" y="297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2000" name="Rectangle 18">
              <a:extLst>
                <a:ext uri="{FF2B5EF4-FFF2-40B4-BE49-F238E27FC236}">
                  <a16:creationId xmlns:a16="http://schemas.microsoft.com/office/drawing/2014/main" id="{9C5DD6B8-D162-2042-85C0-9CCF04CC4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1" y="2733"/>
              <a:ext cx="20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B</a:t>
              </a:r>
            </a:p>
          </p:txBody>
        </p:sp>
      </p:grpSp>
      <p:grpSp>
        <p:nvGrpSpPr>
          <p:cNvPr id="7" name="Group 30">
            <a:extLst>
              <a:ext uri="{FF2B5EF4-FFF2-40B4-BE49-F238E27FC236}">
                <a16:creationId xmlns:a16="http://schemas.microsoft.com/office/drawing/2014/main" id="{783C8D82-312B-B349-8200-1907E4D5120C}"/>
              </a:ext>
            </a:extLst>
          </p:cNvPr>
          <p:cNvGrpSpPr>
            <a:grpSpLocks/>
          </p:cNvGrpSpPr>
          <p:nvPr/>
        </p:nvGrpSpPr>
        <p:grpSpPr bwMode="auto">
          <a:xfrm>
            <a:off x="4417295" y="5170171"/>
            <a:ext cx="461962" cy="468313"/>
            <a:chOff x="2685" y="2976"/>
            <a:chExt cx="291" cy="295"/>
          </a:xfrm>
        </p:grpSpPr>
        <p:sp>
          <p:nvSpPr>
            <p:cNvPr id="41997" name="Oval 15">
              <a:extLst>
                <a:ext uri="{FF2B5EF4-FFF2-40B4-BE49-F238E27FC236}">
                  <a16:creationId xmlns:a16="http://schemas.microsoft.com/office/drawing/2014/main" id="{D42BC46B-D8C6-564F-84B7-4C2057CBE3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97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1998" name="Rectangle 16">
              <a:extLst>
                <a:ext uri="{FF2B5EF4-FFF2-40B4-BE49-F238E27FC236}">
                  <a16:creationId xmlns:a16="http://schemas.microsoft.com/office/drawing/2014/main" id="{A41983C0-2D6A-9649-A5B1-C0A148B33E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85" y="3021"/>
              <a:ext cx="22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D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48FCC4ED-5B62-3947-883E-DE91EB60DCC0}"/>
              </a:ext>
            </a:extLst>
          </p:cNvPr>
          <p:cNvSpPr/>
          <p:nvPr/>
        </p:nvSpPr>
        <p:spPr>
          <a:xfrm>
            <a:off x="523951" y="657050"/>
            <a:ext cx="969446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200" dirty="0"/>
              <a:t>Indifference curves </a:t>
            </a:r>
            <a:r>
              <a:rPr lang="en-US" altLang="en-US" sz="2200" b="1" dirty="0">
                <a:solidFill>
                  <a:srgbClr val="FF0000"/>
                </a:solidFill>
              </a:rPr>
              <a:t>cannot cross</a:t>
            </a:r>
            <a:endParaRPr lang="en-US" altLang="en-US" sz="2200" dirty="0"/>
          </a:p>
          <a:p>
            <a:r>
              <a:rPr lang="en-US" altLang="en-US" sz="2200" dirty="0"/>
              <a:t>If they cross </a:t>
            </a:r>
            <a:r>
              <a:rPr lang="en-US" altLang="en-US" sz="2200" dirty="0">
                <a:sym typeface="Wingdings" pitchFamily="2" charset="2"/>
              </a:rPr>
              <a:t> we v</a:t>
            </a:r>
            <a:r>
              <a:rPr lang="en-US" altLang="en-US" sz="2200" dirty="0"/>
              <a:t>iolate the assumption of </a:t>
            </a:r>
            <a:r>
              <a:rPr lang="en-US" altLang="en-US" sz="2200" b="1" dirty="0"/>
              <a:t>transitivity</a:t>
            </a:r>
            <a:r>
              <a:rPr lang="en-US" altLang="en-US" sz="2200" dirty="0"/>
              <a:t> (if a&gt;b and b&gt;c then a&gt;c) and </a:t>
            </a:r>
            <a:r>
              <a:rPr lang="en-US" altLang="en-US" sz="2200" b="1" dirty="0" err="1"/>
              <a:t>nonsatiation</a:t>
            </a:r>
            <a:r>
              <a:rPr lang="en-US" altLang="en-US" sz="2200" dirty="0"/>
              <a:t> (</a:t>
            </a:r>
            <a:r>
              <a:rPr lang="en-US" altLang="en-US" sz="2200" dirty="0">
                <a:solidFill>
                  <a:schemeClr val="tx2"/>
                </a:solidFill>
              </a:rPr>
              <a:t>more is better)</a:t>
            </a:r>
          </a:p>
        </p:txBody>
      </p:sp>
      <p:sp>
        <p:nvSpPr>
          <p:cNvPr id="32" name="Slide Number Placeholder 3">
            <a:extLst>
              <a:ext uri="{FF2B5EF4-FFF2-40B4-BE49-F238E27FC236}">
                <a16:creationId xmlns:a16="http://schemas.microsoft.com/office/drawing/2014/main" id="{9DC64A44-3215-7C47-BE3F-1D8E67D41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986523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126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995" grpId="0" animBg="1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6">
            <a:extLst>
              <a:ext uri="{FF2B5EF4-FFF2-40B4-BE49-F238E27FC236}">
                <a16:creationId xmlns:a16="http://schemas.microsoft.com/office/drawing/2014/main" id="{6F7BE4ED-080C-D041-BE1B-16ABBB5B17CC}"/>
              </a:ext>
            </a:extLst>
          </p:cNvPr>
          <p:cNvGrpSpPr>
            <a:grpSpLocks/>
          </p:cNvGrpSpPr>
          <p:nvPr/>
        </p:nvGrpSpPr>
        <p:grpSpPr bwMode="auto">
          <a:xfrm>
            <a:off x="88901" y="2317750"/>
            <a:ext cx="8228007" cy="4330700"/>
            <a:chOff x="56" y="1298"/>
            <a:chExt cx="5183" cy="2728"/>
          </a:xfrm>
        </p:grpSpPr>
        <p:sp>
          <p:nvSpPr>
            <p:cNvPr id="11" name="Line 53">
              <a:extLst>
                <a:ext uri="{FF2B5EF4-FFF2-40B4-BE49-F238E27FC236}">
                  <a16:creationId xmlns:a16="http://schemas.microsoft.com/office/drawing/2014/main" id="{777C9050-57A7-1543-B1E0-0C0B9E1367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1360"/>
              <a:ext cx="0" cy="2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Line 54">
              <a:extLst>
                <a:ext uri="{FF2B5EF4-FFF2-40B4-BE49-F238E27FC236}">
                  <a16:creationId xmlns:a16="http://schemas.microsoft.com/office/drawing/2014/main" id="{14BCD8E3-DC2E-1841-9104-FD19332136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1" y="3712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Rectangle 55">
              <a:extLst>
                <a:ext uri="{FF2B5EF4-FFF2-40B4-BE49-F238E27FC236}">
                  <a16:creationId xmlns:a16="http://schemas.microsoft.com/office/drawing/2014/main" id="{D83A7F08-9B82-4443-9EBD-4FF1E16473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2" y="3620"/>
              <a:ext cx="1127" cy="4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Yucky food (“bad”)</a:t>
              </a:r>
            </a:p>
          </p:txBody>
        </p:sp>
        <p:sp>
          <p:nvSpPr>
            <p:cNvPr id="14" name="Rectangle 56">
              <a:extLst>
                <a:ext uri="{FF2B5EF4-FFF2-40B4-BE49-F238E27FC236}">
                  <a16:creationId xmlns:a16="http://schemas.microsoft.com/office/drawing/2014/main" id="{785AF3B0-FC51-1F47-B176-D7B755233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3188"/>
              <a:ext cx="279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10</a:t>
              </a:r>
            </a:p>
          </p:txBody>
        </p:sp>
        <p:sp>
          <p:nvSpPr>
            <p:cNvPr id="15" name="Rectangle 57">
              <a:extLst>
                <a:ext uri="{FF2B5EF4-FFF2-40B4-BE49-F238E27FC236}">
                  <a16:creationId xmlns:a16="http://schemas.microsoft.com/office/drawing/2014/main" id="{0B532369-6A1B-1149-BB1F-03278A6BEC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2736"/>
              <a:ext cx="279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20</a:t>
              </a:r>
            </a:p>
          </p:txBody>
        </p:sp>
        <p:sp>
          <p:nvSpPr>
            <p:cNvPr id="16" name="Rectangle 58">
              <a:extLst>
                <a:ext uri="{FF2B5EF4-FFF2-40B4-BE49-F238E27FC236}">
                  <a16:creationId xmlns:a16="http://schemas.microsoft.com/office/drawing/2014/main" id="{0A5BAD5E-BF20-8544-A330-EC1F3D68E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2261"/>
              <a:ext cx="279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30</a:t>
              </a:r>
            </a:p>
          </p:txBody>
        </p:sp>
        <p:sp>
          <p:nvSpPr>
            <p:cNvPr id="17" name="Rectangle 59">
              <a:extLst>
                <a:ext uri="{FF2B5EF4-FFF2-40B4-BE49-F238E27FC236}">
                  <a16:creationId xmlns:a16="http://schemas.microsoft.com/office/drawing/2014/main" id="{FBF77620-D00A-F744-B4EB-FDBB0228B8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1773"/>
              <a:ext cx="279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40</a:t>
              </a:r>
            </a:p>
          </p:txBody>
        </p:sp>
        <p:sp>
          <p:nvSpPr>
            <p:cNvPr id="18" name="Rectangle 60">
              <a:extLst>
                <a:ext uri="{FF2B5EF4-FFF2-40B4-BE49-F238E27FC236}">
                  <a16:creationId xmlns:a16="http://schemas.microsoft.com/office/drawing/2014/main" id="{DBE92EC4-92D6-A54B-98CC-12706C0BE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3" y="3683"/>
              <a:ext cx="279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10</a:t>
              </a:r>
            </a:p>
          </p:txBody>
        </p:sp>
        <p:sp>
          <p:nvSpPr>
            <p:cNvPr id="19" name="Rectangle 61">
              <a:extLst>
                <a:ext uri="{FF2B5EF4-FFF2-40B4-BE49-F238E27FC236}">
                  <a16:creationId xmlns:a16="http://schemas.microsoft.com/office/drawing/2014/main" id="{174595A7-7728-A54B-85F4-1EE6E481E8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7" y="3683"/>
              <a:ext cx="279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20</a:t>
              </a:r>
            </a:p>
          </p:txBody>
        </p:sp>
        <p:sp>
          <p:nvSpPr>
            <p:cNvPr id="20" name="Rectangle 62">
              <a:extLst>
                <a:ext uri="{FF2B5EF4-FFF2-40B4-BE49-F238E27FC236}">
                  <a16:creationId xmlns:a16="http://schemas.microsoft.com/office/drawing/2014/main" id="{D7527F47-CFE9-6C4C-9E6C-3FB898D8A0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1" y="3683"/>
              <a:ext cx="279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30</a:t>
              </a:r>
            </a:p>
          </p:txBody>
        </p:sp>
        <p:sp>
          <p:nvSpPr>
            <p:cNvPr id="21" name="Rectangle 63">
              <a:extLst>
                <a:ext uri="{FF2B5EF4-FFF2-40B4-BE49-F238E27FC236}">
                  <a16:creationId xmlns:a16="http://schemas.microsoft.com/office/drawing/2014/main" id="{EEE74257-58D2-EC41-A592-7435FC0E1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5" y="3683"/>
              <a:ext cx="279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40</a:t>
              </a:r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553EA23A-C6F1-FF4A-81D1-01863C5ABB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" y="1412"/>
              <a:ext cx="1057" cy="4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800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Yummy food</a:t>
              </a:r>
            </a:p>
            <a:p>
              <a:pPr algn="r"/>
              <a:r>
                <a:rPr lang="en-US" altLang="en-US" sz="1800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(“good”)</a:t>
              </a:r>
            </a:p>
          </p:txBody>
        </p:sp>
        <p:sp>
          <p:nvSpPr>
            <p:cNvPr id="23" name="Rectangle 65">
              <a:extLst>
                <a:ext uri="{FF2B5EF4-FFF2-40B4-BE49-F238E27FC236}">
                  <a16:creationId xmlns:a16="http://schemas.microsoft.com/office/drawing/2014/main" id="{06520DBA-9530-0F45-8E69-719C5501C8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" y="1298"/>
              <a:ext cx="279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50</a:t>
              </a:r>
            </a:p>
          </p:txBody>
        </p:sp>
      </p:grpSp>
      <p:sp>
        <p:nvSpPr>
          <p:cNvPr id="39" name="Rectangle 44">
            <a:extLst>
              <a:ext uri="{FF2B5EF4-FFF2-40B4-BE49-F238E27FC236}">
                <a16:creationId xmlns:a16="http://schemas.microsoft.com/office/drawing/2014/main" id="{5143B0D3-5448-CD46-9027-B5FA80D9CF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10551" y="2219326"/>
            <a:ext cx="2750819" cy="2185981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800" dirty="0"/>
              <a:t>One would be indifferent if given more of one “bad”, as long as she is compensated with more of the other “good” (e.g. E vs G)</a:t>
            </a:r>
            <a:endParaRPr lang="en-US" altLang="en-US" sz="1800" i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CB108EE-07B7-2F49-9C23-A9E05202CD31}"/>
              </a:ext>
            </a:extLst>
          </p:cNvPr>
          <p:cNvSpPr/>
          <p:nvPr/>
        </p:nvSpPr>
        <p:spPr>
          <a:xfrm>
            <a:off x="269874" y="622409"/>
            <a:ext cx="9728201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200" b="1" dirty="0" err="1"/>
              <a:t>Nonsatiation</a:t>
            </a:r>
            <a:r>
              <a:rPr lang="en-US" altLang="en-US" sz="2200" dirty="0"/>
              <a:t>: indifference curves should be </a:t>
            </a:r>
            <a:r>
              <a:rPr lang="en-US" altLang="en-US" sz="2200" b="1" dirty="0"/>
              <a:t>downward sloping</a:t>
            </a:r>
            <a:endParaRPr lang="en-US" altLang="en-US" sz="2200" dirty="0"/>
          </a:p>
          <a:p>
            <a:r>
              <a:rPr lang="en-US" altLang="en-US" sz="2200" dirty="0"/>
              <a:t>An upward slope </a:t>
            </a:r>
            <a:r>
              <a:rPr lang="en-US" altLang="en-US" sz="2200" b="1" dirty="0"/>
              <a:t>violates</a:t>
            </a:r>
            <a:r>
              <a:rPr lang="en-US" altLang="en-US" sz="2200" dirty="0"/>
              <a:t> the assumption that more is preferred to less</a:t>
            </a:r>
            <a:endParaRPr lang="en-US" altLang="en-US" dirty="0"/>
          </a:p>
          <a:p>
            <a:r>
              <a:rPr lang="en-US" altLang="en-US" dirty="0">
                <a:highlight>
                  <a:srgbClr val="FFFF00"/>
                </a:highlight>
              </a:rPr>
              <a:t>@u: Is this possible? What does it imply if you observe someone making choices like that?</a:t>
            </a:r>
          </a:p>
        </p:txBody>
      </p:sp>
      <p:sp>
        <p:nvSpPr>
          <p:cNvPr id="41" name="Freeform 48">
            <a:extLst>
              <a:ext uri="{FF2B5EF4-FFF2-40B4-BE49-F238E27FC236}">
                <a16:creationId xmlns:a16="http://schemas.microsoft.com/office/drawing/2014/main" id="{E07D221E-65D4-894F-81E2-6ADA3A6F8B78}"/>
              </a:ext>
            </a:extLst>
          </p:cNvPr>
          <p:cNvSpPr>
            <a:spLocks/>
          </p:cNvSpPr>
          <p:nvPr/>
        </p:nvSpPr>
        <p:spPr bwMode="auto">
          <a:xfrm rot="16200000">
            <a:off x="2735038" y="2858399"/>
            <a:ext cx="2092325" cy="2689225"/>
          </a:xfrm>
          <a:custGeom>
            <a:avLst/>
            <a:gdLst>
              <a:gd name="T0" fmla="*/ 2147483647 w 2176"/>
              <a:gd name="T1" fmla="*/ 0 h 1890"/>
              <a:gd name="T2" fmla="*/ 2147483647 w 2176"/>
              <a:gd name="T3" fmla="*/ 2147483647 h 1890"/>
              <a:gd name="T4" fmla="*/ 2147483647 w 2176"/>
              <a:gd name="T5" fmla="*/ 2147483647 h 1890"/>
              <a:gd name="T6" fmla="*/ 2147483647 w 2176"/>
              <a:gd name="T7" fmla="*/ 2147483647 h 1890"/>
              <a:gd name="T8" fmla="*/ 2147483647 w 2176"/>
              <a:gd name="T9" fmla="*/ 2147483647 h 1890"/>
              <a:gd name="T10" fmla="*/ 2147483647 w 2176"/>
              <a:gd name="T11" fmla="*/ 2147483647 h 1890"/>
              <a:gd name="T12" fmla="*/ 2147483647 w 2176"/>
              <a:gd name="T13" fmla="*/ 2147483647 h 189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176"/>
              <a:gd name="T22" fmla="*/ 0 h 1890"/>
              <a:gd name="T23" fmla="*/ 2176 w 2176"/>
              <a:gd name="T24" fmla="*/ 1890 h 189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176" h="1890">
                <a:moveTo>
                  <a:pt x="4" y="0"/>
                </a:moveTo>
                <a:cubicBezTo>
                  <a:pt x="8" y="62"/>
                  <a:pt x="0" y="216"/>
                  <a:pt x="28" y="372"/>
                </a:cubicBezTo>
                <a:cubicBezTo>
                  <a:pt x="56" y="528"/>
                  <a:pt x="72" y="770"/>
                  <a:pt x="172" y="936"/>
                </a:cubicBezTo>
                <a:cubicBezTo>
                  <a:pt x="272" y="1102"/>
                  <a:pt x="446" y="1244"/>
                  <a:pt x="628" y="1368"/>
                </a:cubicBezTo>
                <a:cubicBezTo>
                  <a:pt x="810" y="1492"/>
                  <a:pt x="1054" y="1604"/>
                  <a:pt x="1264" y="1680"/>
                </a:cubicBezTo>
                <a:cubicBezTo>
                  <a:pt x="1474" y="1756"/>
                  <a:pt x="1736" y="1792"/>
                  <a:pt x="1888" y="1824"/>
                </a:cubicBezTo>
                <a:cubicBezTo>
                  <a:pt x="2040" y="1856"/>
                  <a:pt x="2161" y="1890"/>
                  <a:pt x="2176" y="1872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42" name="Group 68">
            <a:extLst>
              <a:ext uri="{FF2B5EF4-FFF2-40B4-BE49-F238E27FC236}">
                <a16:creationId xmlns:a16="http://schemas.microsoft.com/office/drawing/2014/main" id="{5E5530E3-4C70-B746-AAD5-83A1171655C0}"/>
              </a:ext>
            </a:extLst>
          </p:cNvPr>
          <p:cNvGrpSpPr>
            <a:grpSpLocks/>
          </p:cNvGrpSpPr>
          <p:nvPr/>
        </p:nvGrpSpPr>
        <p:grpSpPr bwMode="auto">
          <a:xfrm>
            <a:off x="2615975" y="2666312"/>
            <a:ext cx="3711575" cy="2908300"/>
            <a:chOff x="1606" y="1233"/>
            <a:chExt cx="2338" cy="1832"/>
          </a:xfrm>
        </p:grpSpPr>
        <p:sp>
          <p:nvSpPr>
            <p:cNvPr id="43" name="Oval 20">
              <a:extLst>
                <a:ext uri="{FF2B5EF4-FFF2-40B4-BE49-F238E27FC236}">
                  <a16:creationId xmlns:a16="http://schemas.microsoft.com/office/drawing/2014/main" id="{48FF47BB-7918-BC4A-BE10-EB7D62B7E3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9" y="27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4" name="Oval 21">
              <a:extLst>
                <a:ext uri="{FF2B5EF4-FFF2-40B4-BE49-F238E27FC236}">
                  <a16:creationId xmlns:a16="http://schemas.microsoft.com/office/drawing/2014/main" id="{7BE1B7E8-7D0B-D246-9CEE-4A54CBB100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3" y="183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5" name="Oval 22">
              <a:extLst>
                <a:ext uri="{FF2B5EF4-FFF2-40B4-BE49-F238E27FC236}">
                  <a16:creationId xmlns:a16="http://schemas.microsoft.com/office/drawing/2014/main" id="{3E89323E-BC28-9044-A419-75E986503D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9" y="133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6" name="Oval 23">
              <a:extLst>
                <a:ext uri="{FF2B5EF4-FFF2-40B4-BE49-F238E27FC236}">
                  <a16:creationId xmlns:a16="http://schemas.microsoft.com/office/drawing/2014/main" id="{4C9D2CF3-ED13-8B41-844F-9994D0B765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25" y="229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7" name="Oval 24">
              <a:extLst>
                <a:ext uri="{FF2B5EF4-FFF2-40B4-BE49-F238E27FC236}">
                  <a16:creationId xmlns:a16="http://schemas.microsoft.com/office/drawing/2014/main" id="{8FBE7250-FD97-7F43-9A5C-AB868E5657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9" y="181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8" name="Oval 25">
              <a:extLst>
                <a:ext uri="{FF2B5EF4-FFF2-40B4-BE49-F238E27FC236}">
                  <a16:creationId xmlns:a16="http://schemas.microsoft.com/office/drawing/2014/main" id="{30B16EA9-49C5-3846-8F8E-254971AB8A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3" y="277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SG" altLang="en-US"/>
            </a:p>
          </p:txBody>
        </p:sp>
        <p:sp>
          <p:nvSpPr>
            <p:cNvPr id="49" name="Rectangle 26">
              <a:extLst>
                <a:ext uri="{FF2B5EF4-FFF2-40B4-BE49-F238E27FC236}">
                  <a16:creationId xmlns:a16="http://schemas.microsoft.com/office/drawing/2014/main" id="{CBBB6C74-45DE-F94A-A097-3FD0A7BEE3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2" y="2817"/>
              <a:ext cx="248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G</a:t>
              </a:r>
            </a:p>
          </p:txBody>
        </p:sp>
        <p:sp>
          <p:nvSpPr>
            <p:cNvPr id="50" name="Rectangle 27">
              <a:extLst>
                <a:ext uri="{FF2B5EF4-FFF2-40B4-BE49-F238E27FC236}">
                  <a16:creationId xmlns:a16="http://schemas.microsoft.com/office/drawing/2014/main" id="{4ECEF367-2079-204C-AA87-859B1E9C97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8" y="2577"/>
              <a:ext cx="226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D</a:t>
              </a:r>
            </a:p>
          </p:txBody>
        </p:sp>
        <p:sp>
          <p:nvSpPr>
            <p:cNvPr id="51" name="Rectangle 28">
              <a:extLst>
                <a:ext uri="{FF2B5EF4-FFF2-40B4-BE49-F238E27FC236}">
                  <a16:creationId xmlns:a16="http://schemas.microsoft.com/office/drawing/2014/main" id="{C2A912B8-DB2D-634D-9513-295730FC3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0" y="2097"/>
              <a:ext cx="232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A</a:t>
              </a:r>
            </a:p>
          </p:txBody>
        </p:sp>
        <p:sp>
          <p:nvSpPr>
            <p:cNvPr id="52" name="Rectangle 29">
              <a:extLst>
                <a:ext uri="{FF2B5EF4-FFF2-40B4-BE49-F238E27FC236}">
                  <a16:creationId xmlns:a16="http://schemas.microsoft.com/office/drawing/2014/main" id="{9575D0DE-5F3A-6A4F-902A-21AF38E10E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713"/>
              <a:ext cx="197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E</a:t>
              </a:r>
            </a:p>
          </p:txBody>
        </p:sp>
        <p:sp>
          <p:nvSpPr>
            <p:cNvPr id="53" name="Rectangle 30">
              <a:extLst>
                <a:ext uri="{FF2B5EF4-FFF2-40B4-BE49-F238E27FC236}">
                  <a16:creationId xmlns:a16="http://schemas.microsoft.com/office/drawing/2014/main" id="{56E70250-B85D-7041-83B9-3A3B1AC849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6" y="1569"/>
              <a:ext cx="223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H</a:t>
              </a:r>
            </a:p>
          </p:txBody>
        </p:sp>
        <p:sp>
          <p:nvSpPr>
            <p:cNvPr id="54" name="Rectangle 31">
              <a:extLst>
                <a:ext uri="{FF2B5EF4-FFF2-40B4-BE49-F238E27FC236}">
                  <a16:creationId xmlns:a16="http://schemas.microsoft.com/office/drawing/2014/main" id="{AE5B2294-DF46-B843-B4E3-5F650056AC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2" y="1233"/>
              <a:ext cx="207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Century Gothic" panose="020B0502020202020204" pitchFamily="34" charset="0"/>
                </a:rPr>
                <a:t>B</a:t>
              </a:r>
            </a:p>
          </p:txBody>
        </p:sp>
      </p:grpSp>
      <p:sp>
        <p:nvSpPr>
          <p:cNvPr id="55" name="Freeform 48">
            <a:extLst>
              <a:ext uri="{FF2B5EF4-FFF2-40B4-BE49-F238E27FC236}">
                <a16:creationId xmlns:a16="http://schemas.microsoft.com/office/drawing/2014/main" id="{5D9BDF21-F22F-EA47-9014-874D243CF453}"/>
              </a:ext>
            </a:extLst>
          </p:cNvPr>
          <p:cNvSpPr>
            <a:spLocks/>
          </p:cNvSpPr>
          <p:nvPr/>
        </p:nvSpPr>
        <p:spPr bwMode="auto">
          <a:xfrm rot="15783366">
            <a:off x="2628675" y="2355162"/>
            <a:ext cx="2092325" cy="2689225"/>
          </a:xfrm>
          <a:custGeom>
            <a:avLst/>
            <a:gdLst>
              <a:gd name="T0" fmla="*/ 2147483647 w 2176"/>
              <a:gd name="T1" fmla="*/ 0 h 1890"/>
              <a:gd name="T2" fmla="*/ 2147483647 w 2176"/>
              <a:gd name="T3" fmla="*/ 2147483647 h 1890"/>
              <a:gd name="T4" fmla="*/ 2147483647 w 2176"/>
              <a:gd name="T5" fmla="*/ 2147483647 h 1890"/>
              <a:gd name="T6" fmla="*/ 2147483647 w 2176"/>
              <a:gd name="T7" fmla="*/ 2147483647 h 1890"/>
              <a:gd name="T8" fmla="*/ 2147483647 w 2176"/>
              <a:gd name="T9" fmla="*/ 2147483647 h 1890"/>
              <a:gd name="T10" fmla="*/ 2147483647 w 2176"/>
              <a:gd name="T11" fmla="*/ 2147483647 h 1890"/>
              <a:gd name="T12" fmla="*/ 2147483647 w 2176"/>
              <a:gd name="T13" fmla="*/ 2147483647 h 189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176"/>
              <a:gd name="T22" fmla="*/ 0 h 1890"/>
              <a:gd name="T23" fmla="*/ 2176 w 2176"/>
              <a:gd name="T24" fmla="*/ 1890 h 189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176" h="1890">
                <a:moveTo>
                  <a:pt x="4" y="0"/>
                </a:moveTo>
                <a:cubicBezTo>
                  <a:pt x="8" y="62"/>
                  <a:pt x="0" y="216"/>
                  <a:pt x="28" y="372"/>
                </a:cubicBezTo>
                <a:cubicBezTo>
                  <a:pt x="56" y="528"/>
                  <a:pt x="72" y="770"/>
                  <a:pt x="172" y="936"/>
                </a:cubicBezTo>
                <a:cubicBezTo>
                  <a:pt x="272" y="1102"/>
                  <a:pt x="446" y="1244"/>
                  <a:pt x="628" y="1368"/>
                </a:cubicBezTo>
                <a:cubicBezTo>
                  <a:pt x="810" y="1492"/>
                  <a:pt x="1054" y="1604"/>
                  <a:pt x="1264" y="1680"/>
                </a:cubicBezTo>
                <a:cubicBezTo>
                  <a:pt x="1474" y="1756"/>
                  <a:pt x="1736" y="1792"/>
                  <a:pt x="1888" y="1824"/>
                </a:cubicBezTo>
                <a:cubicBezTo>
                  <a:pt x="2040" y="1856"/>
                  <a:pt x="2161" y="1890"/>
                  <a:pt x="2176" y="1872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6" name="Slide Number Placeholder 3">
            <a:extLst>
              <a:ext uri="{FF2B5EF4-FFF2-40B4-BE49-F238E27FC236}">
                <a16:creationId xmlns:a16="http://schemas.microsoft.com/office/drawing/2014/main" id="{20AC16C0-EC56-8A46-9755-10DAC8289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0202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73">
            <a:extLst>
              <a:ext uri="{FF2B5EF4-FFF2-40B4-BE49-F238E27FC236}">
                <a16:creationId xmlns:a16="http://schemas.microsoft.com/office/drawing/2014/main" id="{D956A185-209A-AB40-A88B-0C3F97930857}"/>
              </a:ext>
            </a:extLst>
          </p:cNvPr>
          <p:cNvGrpSpPr>
            <a:grpSpLocks/>
          </p:cNvGrpSpPr>
          <p:nvPr/>
        </p:nvGrpSpPr>
        <p:grpSpPr bwMode="auto">
          <a:xfrm>
            <a:off x="2548890" y="2567940"/>
            <a:ext cx="3524250" cy="3524250"/>
            <a:chOff x="1460" y="1460"/>
            <a:chExt cx="2220" cy="2220"/>
          </a:xfrm>
        </p:grpSpPr>
        <p:sp>
          <p:nvSpPr>
            <p:cNvPr id="55318" name="Line 2052">
              <a:extLst>
                <a:ext uri="{FF2B5EF4-FFF2-40B4-BE49-F238E27FC236}">
                  <a16:creationId xmlns:a16="http://schemas.microsoft.com/office/drawing/2014/main" id="{F0FB6B0A-29E8-1040-8171-CEF8BBEB52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0" y="3380"/>
              <a:ext cx="300" cy="300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19" name="Line 2053">
              <a:extLst>
                <a:ext uri="{FF2B5EF4-FFF2-40B4-BE49-F238E27FC236}">
                  <a16:creationId xmlns:a16="http://schemas.microsoft.com/office/drawing/2014/main" id="{B425337A-1108-6C4E-91F4-B57731C399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0" y="2708"/>
              <a:ext cx="972" cy="972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20" name="Line 2054">
              <a:extLst>
                <a:ext uri="{FF2B5EF4-FFF2-40B4-BE49-F238E27FC236}">
                  <a16:creationId xmlns:a16="http://schemas.microsoft.com/office/drawing/2014/main" id="{D385BDF2-7F92-1D47-AE09-29AC07EAD3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0" y="2084"/>
              <a:ext cx="1596" cy="1596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21" name="Line 2055">
              <a:extLst>
                <a:ext uri="{FF2B5EF4-FFF2-40B4-BE49-F238E27FC236}">
                  <a16:creationId xmlns:a16="http://schemas.microsoft.com/office/drawing/2014/main" id="{687A68FF-26CF-3D42-86D3-84E5438CF5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60" y="1460"/>
              <a:ext cx="2220" cy="2220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5302" name="Rectangle 2075">
            <a:extLst>
              <a:ext uri="{FF2B5EF4-FFF2-40B4-BE49-F238E27FC236}">
                <a16:creationId xmlns:a16="http://schemas.microsoft.com/office/drawing/2014/main" id="{AE889FF4-72F0-A545-8088-6D236202AE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Perfect substitutes</a:t>
            </a:r>
          </a:p>
        </p:txBody>
      </p:sp>
      <p:grpSp>
        <p:nvGrpSpPr>
          <p:cNvPr id="3" name="Group 2074">
            <a:extLst>
              <a:ext uri="{FF2B5EF4-FFF2-40B4-BE49-F238E27FC236}">
                <a16:creationId xmlns:a16="http://schemas.microsoft.com/office/drawing/2014/main" id="{B926684D-DE02-7746-9EBE-2907E33A818B}"/>
              </a:ext>
            </a:extLst>
          </p:cNvPr>
          <p:cNvGrpSpPr>
            <a:grpSpLocks/>
          </p:cNvGrpSpPr>
          <p:nvPr/>
        </p:nvGrpSpPr>
        <p:grpSpPr bwMode="auto">
          <a:xfrm>
            <a:off x="967740" y="2142491"/>
            <a:ext cx="7412038" cy="4422775"/>
            <a:chOff x="492" y="1184"/>
            <a:chExt cx="4669" cy="2786"/>
          </a:xfrm>
        </p:grpSpPr>
        <p:sp>
          <p:nvSpPr>
            <p:cNvPr id="55305" name="Line 2057">
              <a:extLst>
                <a:ext uri="{FF2B5EF4-FFF2-40B4-BE49-F238E27FC236}">
                  <a16:creationId xmlns:a16="http://schemas.microsoft.com/office/drawing/2014/main" id="{CE92E782-23D7-4740-9021-F7EAD92E0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52" y="1240"/>
              <a:ext cx="0" cy="24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06" name="Line 2058">
              <a:extLst>
                <a:ext uri="{FF2B5EF4-FFF2-40B4-BE49-F238E27FC236}">
                  <a16:creationId xmlns:a16="http://schemas.microsoft.com/office/drawing/2014/main" id="{52520727-0B6B-5244-AAA5-67B3C4D1B8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9" y="3688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07" name="Rectangle 2059">
              <a:extLst>
                <a:ext uri="{FF2B5EF4-FFF2-40B4-BE49-F238E27FC236}">
                  <a16:creationId xmlns:a16="http://schemas.microsoft.com/office/drawing/2014/main" id="{A389E1B1-ECE1-F740-8BD3-DD6D319200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8" y="3564"/>
              <a:ext cx="1073" cy="4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Orange Juice</a:t>
              </a:r>
            </a:p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(glasses)</a:t>
              </a:r>
            </a:p>
          </p:txBody>
        </p:sp>
        <p:sp>
          <p:nvSpPr>
            <p:cNvPr id="55308" name="Rectangle 2060">
              <a:extLst>
                <a:ext uri="{FF2B5EF4-FFF2-40B4-BE49-F238E27FC236}">
                  <a16:creationId xmlns:a16="http://schemas.microsoft.com/office/drawing/2014/main" id="{D02F15F6-9DB7-2C4A-AEAD-F1B38468DC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" y="1184"/>
              <a:ext cx="737" cy="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ct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Apple </a:t>
              </a:r>
            </a:p>
            <a:p>
              <a:pPr algn="ct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Juice</a:t>
              </a:r>
            </a:p>
            <a:p>
              <a:pPr algn="ct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(glasses)</a:t>
              </a:r>
            </a:p>
          </p:txBody>
        </p:sp>
        <p:sp>
          <p:nvSpPr>
            <p:cNvPr id="55309" name="Rectangle 2061">
              <a:extLst>
                <a:ext uri="{FF2B5EF4-FFF2-40B4-BE49-F238E27FC236}">
                  <a16:creationId xmlns:a16="http://schemas.microsoft.com/office/drawing/2014/main" id="{02D29D05-4675-6A4B-9671-56C12C48EA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9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55310" name="Rectangle 2062">
              <a:extLst>
                <a:ext uri="{FF2B5EF4-FFF2-40B4-BE49-F238E27FC236}">
                  <a16:creationId xmlns:a16="http://schemas.microsoft.com/office/drawing/2014/main" id="{E1CA1FA1-A557-3945-AF7F-7822479B2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9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</a:t>
              </a:r>
            </a:p>
          </p:txBody>
        </p:sp>
        <p:sp>
          <p:nvSpPr>
            <p:cNvPr id="55311" name="Rectangle 2063">
              <a:extLst>
                <a:ext uri="{FF2B5EF4-FFF2-40B4-BE49-F238E27FC236}">
                  <a16:creationId xmlns:a16="http://schemas.microsoft.com/office/drawing/2014/main" id="{195F0438-C86D-C148-B4BC-4677CDB24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9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55312" name="Rectangle 2064">
              <a:extLst>
                <a:ext uri="{FF2B5EF4-FFF2-40B4-BE49-F238E27FC236}">
                  <a16:creationId xmlns:a16="http://schemas.microsoft.com/office/drawing/2014/main" id="{DC8FAD74-BC4C-F748-B4E8-B976BD96AA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9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55313" name="Rectangle 2065">
              <a:extLst>
                <a:ext uri="{FF2B5EF4-FFF2-40B4-BE49-F238E27FC236}">
                  <a16:creationId xmlns:a16="http://schemas.microsoft.com/office/drawing/2014/main" id="{30BC2306-513F-F44B-9825-52668328E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3136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55314" name="Rectangle 2066">
              <a:extLst>
                <a:ext uri="{FF2B5EF4-FFF2-40B4-BE49-F238E27FC236}">
                  <a16:creationId xmlns:a16="http://schemas.microsoft.com/office/drawing/2014/main" id="{24D276E9-E184-F245-8EC4-7A36E0F15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2506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55315" name="Rectangle 2067">
              <a:extLst>
                <a:ext uri="{FF2B5EF4-FFF2-40B4-BE49-F238E27FC236}">
                  <a16:creationId xmlns:a16="http://schemas.microsoft.com/office/drawing/2014/main" id="{B05E47CA-86FF-2840-AFE8-0285DFAA38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187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</a:t>
              </a:r>
            </a:p>
          </p:txBody>
        </p:sp>
        <p:sp>
          <p:nvSpPr>
            <p:cNvPr id="55316" name="Rectangle 2068">
              <a:extLst>
                <a:ext uri="{FF2B5EF4-FFF2-40B4-BE49-F238E27FC236}">
                  <a16:creationId xmlns:a16="http://schemas.microsoft.com/office/drawing/2014/main" id="{D5C13962-F6B4-C842-83A1-8CC769E943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124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55317" name="Rectangle 2069">
              <a:extLst>
                <a:ext uri="{FF2B5EF4-FFF2-40B4-BE49-F238E27FC236}">
                  <a16:creationId xmlns:a16="http://schemas.microsoft.com/office/drawing/2014/main" id="{0F66143E-0BA4-E94A-BF80-37864222BD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0</a:t>
              </a:r>
            </a:p>
          </p:txBody>
        </p:sp>
      </p:grpSp>
      <p:sp>
        <p:nvSpPr>
          <p:cNvPr id="387096" name="Text Box 2072">
            <a:extLst>
              <a:ext uri="{FF2B5EF4-FFF2-40B4-BE49-F238E27FC236}">
                <a16:creationId xmlns:a16="http://schemas.microsoft.com/office/drawing/2014/main" id="{9DACD553-2C83-0644-81DB-336AC51397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9652" y="2718754"/>
            <a:ext cx="3034347" cy="2664776"/>
          </a:xfrm>
          <a:prstGeom prst="rect">
            <a:avLst/>
          </a:prstGeom>
          <a:solidFill>
            <a:srgbClr val="CCCCFF"/>
          </a:solidFill>
          <a:ln w="12700">
            <a:solidFill>
              <a:srgbClr val="376546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Perfect</a:t>
            </a:r>
          </a:p>
          <a:p>
            <a:pPr algn="ctr"/>
            <a:r>
              <a:rPr lang="en-US" alt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Substitutes</a:t>
            </a:r>
          </a:p>
          <a:p>
            <a:pPr algn="ctr"/>
            <a:endParaRPr lang="en-US" alt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alt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U=X+Y</a:t>
            </a:r>
          </a:p>
          <a:p>
            <a:pPr algn="ctr"/>
            <a:endParaRPr lang="en-US" alt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alt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MRS constant</a:t>
            </a:r>
          </a:p>
        </p:txBody>
      </p:sp>
      <p:sp>
        <p:nvSpPr>
          <p:cNvPr id="26" name="Slide Number Placeholder 3">
            <a:extLst>
              <a:ext uri="{FF2B5EF4-FFF2-40B4-BE49-F238E27FC236}">
                <a16:creationId xmlns:a16="http://schemas.microsoft.com/office/drawing/2014/main" id="{FA7E7D06-FDFF-4843-82F5-1BB1F276B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4" name="Text Box 2072">
            <a:extLst>
              <a:ext uri="{FF2B5EF4-FFF2-40B4-BE49-F238E27FC236}">
                <a16:creationId xmlns:a16="http://schemas.microsoft.com/office/drawing/2014/main" id="{C0E89267-A029-584C-954F-767D080009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675" y="4490880"/>
            <a:ext cx="2662931" cy="1815882"/>
          </a:xfrm>
          <a:prstGeom prst="rect">
            <a:avLst/>
          </a:prstGeom>
          <a:solidFill>
            <a:srgbClr val="CCCCFF"/>
          </a:solidFill>
          <a:ln w="12700">
            <a:solidFill>
              <a:srgbClr val="376546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Examples</a:t>
            </a:r>
          </a:p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U=1+0=1</a:t>
            </a:r>
          </a:p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U=1+2=3</a:t>
            </a:r>
          </a:p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U=2+2=4</a:t>
            </a:r>
          </a:p>
        </p:txBody>
      </p:sp>
    </p:spTree>
    <p:extLst>
      <p:ext uri="{BB962C8B-B14F-4D97-AF65-F5344CB8AC3E}">
        <p14:creationId xmlns:p14="http://schemas.microsoft.com/office/powerpoint/2010/main" val="123443537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387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7096" grpId="0" animBg="1" autoUpdateAnimBg="0"/>
      <p:bldP spid="24" grpId="0" animBg="1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9" name="Rectangle 1069">
            <a:extLst>
              <a:ext uri="{FF2B5EF4-FFF2-40B4-BE49-F238E27FC236}">
                <a16:creationId xmlns:a16="http://schemas.microsoft.com/office/drawing/2014/main" id="{56DBFF9F-5540-A44F-A6D2-BF14506C5A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Perfect complements</a:t>
            </a:r>
          </a:p>
        </p:txBody>
      </p:sp>
      <p:grpSp>
        <p:nvGrpSpPr>
          <p:cNvPr id="2" name="Group 1067">
            <a:extLst>
              <a:ext uri="{FF2B5EF4-FFF2-40B4-BE49-F238E27FC236}">
                <a16:creationId xmlns:a16="http://schemas.microsoft.com/office/drawing/2014/main" id="{1CC46930-7D71-0042-8AB1-546F300EE884}"/>
              </a:ext>
            </a:extLst>
          </p:cNvPr>
          <p:cNvGrpSpPr>
            <a:grpSpLocks/>
          </p:cNvGrpSpPr>
          <p:nvPr/>
        </p:nvGrpSpPr>
        <p:grpSpPr bwMode="auto">
          <a:xfrm>
            <a:off x="4514850" y="2235200"/>
            <a:ext cx="3232150" cy="3035300"/>
            <a:chOff x="1848" y="1196"/>
            <a:chExt cx="2036" cy="2124"/>
          </a:xfrm>
        </p:grpSpPr>
        <p:sp>
          <p:nvSpPr>
            <p:cNvPr id="57366" name="Line 1042">
              <a:extLst>
                <a:ext uri="{FF2B5EF4-FFF2-40B4-BE49-F238E27FC236}">
                  <a16:creationId xmlns:a16="http://schemas.microsoft.com/office/drawing/2014/main" id="{25EC281E-4672-9A4A-B182-2DA6A27864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48" y="1196"/>
              <a:ext cx="0" cy="2124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67" name="Line 1043">
              <a:extLst>
                <a:ext uri="{FF2B5EF4-FFF2-40B4-BE49-F238E27FC236}">
                  <a16:creationId xmlns:a16="http://schemas.microsoft.com/office/drawing/2014/main" id="{0C7CB9AC-78E2-0C40-9907-1ACA6A295F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76" y="1412"/>
              <a:ext cx="0" cy="1452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68" name="Line 1044">
              <a:extLst>
                <a:ext uri="{FF2B5EF4-FFF2-40B4-BE49-F238E27FC236}">
                  <a16:creationId xmlns:a16="http://schemas.microsoft.com/office/drawing/2014/main" id="{E3C554CA-1897-9F4F-A73C-9B7BE49989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40" y="1508"/>
              <a:ext cx="0" cy="828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69" name="Line 1045">
              <a:extLst>
                <a:ext uri="{FF2B5EF4-FFF2-40B4-BE49-F238E27FC236}">
                  <a16:creationId xmlns:a16="http://schemas.microsoft.com/office/drawing/2014/main" id="{6EB69149-F3FB-C948-BA27-42D9760880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20" y="1688"/>
              <a:ext cx="0" cy="204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70" name="Line 1046">
              <a:extLst>
                <a:ext uri="{FF2B5EF4-FFF2-40B4-BE49-F238E27FC236}">
                  <a16:creationId xmlns:a16="http://schemas.microsoft.com/office/drawing/2014/main" id="{FEB0F4E2-7F18-8F49-8FF2-8DAFD4B4742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56" y="3312"/>
              <a:ext cx="2028" cy="0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71" name="Line 1047">
              <a:extLst>
                <a:ext uri="{FF2B5EF4-FFF2-40B4-BE49-F238E27FC236}">
                  <a16:creationId xmlns:a16="http://schemas.microsoft.com/office/drawing/2014/main" id="{C0EA23C0-6905-0E4A-9171-E3DCAAE4E8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84" y="2856"/>
              <a:ext cx="1404" cy="0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72" name="Line 1048">
              <a:extLst>
                <a:ext uri="{FF2B5EF4-FFF2-40B4-BE49-F238E27FC236}">
                  <a16:creationId xmlns:a16="http://schemas.microsoft.com/office/drawing/2014/main" id="{FDF6DE5A-BBF9-304A-AB3E-61AFC58100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36" y="2352"/>
              <a:ext cx="780" cy="0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73" name="Line 1049">
              <a:extLst>
                <a:ext uri="{FF2B5EF4-FFF2-40B4-BE49-F238E27FC236}">
                  <a16:creationId xmlns:a16="http://schemas.microsoft.com/office/drawing/2014/main" id="{0DDA1177-C102-EA45-8CC1-A36B2483AB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16" y="1908"/>
              <a:ext cx="204" cy="0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1068">
            <a:extLst>
              <a:ext uri="{FF2B5EF4-FFF2-40B4-BE49-F238E27FC236}">
                <a16:creationId xmlns:a16="http://schemas.microsoft.com/office/drawing/2014/main" id="{F6AEEEAD-49B7-2143-B683-8FFBF8FC99DA}"/>
              </a:ext>
            </a:extLst>
          </p:cNvPr>
          <p:cNvGrpSpPr>
            <a:grpSpLocks/>
          </p:cNvGrpSpPr>
          <p:nvPr/>
        </p:nvGrpSpPr>
        <p:grpSpPr bwMode="auto">
          <a:xfrm>
            <a:off x="2319338" y="1898650"/>
            <a:ext cx="6935788" cy="4364038"/>
            <a:chOff x="501" y="1196"/>
            <a:chExt cx="4369" cy="2749"/>
          </a:xfrm>
        </p:grpSpPr>
        <p:sp>
          <p:nvSpPr>
            <p:cNvPr id="57353" name="Line 1051">
              <a:extLst>
                <a:ext uri="{FF2B5EF4-FFF2-40B4-BE49-F238E27FC236}">
                  <a16:creationId xmlns:a16="http://schemas.microsoft.com/office/drawing/2014/main" id="{FBAAC292-CAA7-214A-A852-E83891BBA8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52" y="1408"/>
              <a:ext cx="0" cy="227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54" name="Line 1052">
              <a:extLst>
                <a:ext uri="{FF2B5EF4-FFF2-40B4-BE49-F238E27FC236}">
                  <a16:creationId xmlns:a16="http://schemas.microsoft.com/office/drawing/2014/main" id="{17F75D07-C1DA-DC45-9C82-C22F0B9F05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9" y="3688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55" name="Rectangle 1053">
              <a:extLst>
                <a:ext uri="{FF2B5EF4-FFF2-40B4-BE49-F238E27FC236}">
                  <a16:creationId xmlns:a16="http://schemas.microsoft.com/office/drawing/2014/main" id="{63FC7EF9-80E2-1D4E-AAEB-017C5AD0A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6" y="3696"/>
              <a:ext cx="91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Right Shoes</a:t>
              </a:r>
            </a:p>
          </p:txBody>
        </p:sp>
        <p:sp>
          <p:nvSpPr>
            <p:cNvPr id="57356" name="Rectangle 1054">
              <a:extLst>
                <a:ext uri="{FF2B5EF4-FFF2-40B4-BE49-F238E27FC236}">
                  <a16:creationId xmlns:a16="http://schemas.microsoft.com/office/drawing/2014/main" id="{4CFF5A91-E64E-7449-B97B-09A031B208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" y="1196"/>
              <a:ext cx="527" cy="4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ct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Left</a:t>
              </a:r>
            </a:p>
            <a:p>
              <a:pPr algn="ctr"/>
              <a:r>
                <a:rPr lang="en-US" altLang="en-US" sz="1800">
                  <a:solidFill>
                    <a:schemeClr val="tx1"/>
                  </a:solidFill>
                  <a:latin typeface="Century Gothic" panose="020B0502020202020204" pitchFamily="34" charset="0"/>
                </a:rPr>
                <a:t>Shoes</a:t>
              </a:r>
            </a:p>
          </p:txBody>
        </p:sp>
        <p:sp>
          <p:nvSpPr>
            <p:cNvPr id="57357" name="Rectangle 1055">
              <a:extLst>
                <a:ext uri="{FF2B5EF4-FFF2-40B4-BE49-F238E27FC236}">
                  <a16:creationId xmlns:a16="http://schemas.microsoft.com/office/drawing/2014/main" id="{1C534BD8-6E29-8341-8B6F-C83203451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57358" name="Rectangle 1056">
              <a:extLst>
                <a:ext uri="{FF2B5EF4-FFF2-40B4-BE49-F238E27FC236}">
                  <a16:creationId xmlns:a16="http://schemas.microsoft.com/office/drawing/2014/main" id="{196CDCB5-7CA9-6D4A-9953-5D2F9528D8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</a:t>
              </a:r>
            </a:p>
          </p:txBody>
        </p:sp>
        <p:sp>
          <p:nvSpPr>
            <p:cNvPr id="57359" name="Rectangle 1057">
              <a:extLst>
                <a:ext uri="{FF2B5EF4-FFF2-40B4-BE49-F238E27FC236}">
                  <a16:creationId xmlns:a16="http://schemas.microsoft.com/office/drawing/2014/main" id="{86E7CA7D-3EF8-DC41-A262-775B4B8931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65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57360" name="Rectangle 1058">
              <a:extLst>
                <a:ext uri="{FF2B5EF4-FFF2-40B4-BE49-F238E27FC236}">
                  <a16:creationId xmlns:a16="http://schemas.microsoft.com/office/drawing/2014/main" id="{26B56970-80A0-474B-B89A-7381D2E69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9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57361" name="Rectangle 1059">
              <a:extLst>
                <a:ext uri="{FF2B5EF4-FFF2-40B4-BE49-F238E27FC236}">
                  <a16:creationId xmlns:a16="http://schemas.microsoft.com/office/drawing/2014/main" id="{FA4055BB-0F51-AB42-9AA6-991CD3199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3220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57362" name="Rectangle 1060">
              <a:extLst>
                <a:ext uri="{FF2B5EF4-FFF2-40B4-BE49-F238E27FC236}">
                  <a16:creationId xmlns:a16="http://schemas.microsoft.com/office/drawing/2014/main" id="{676C88A6-9D5F-024F-80A8-3F944D0884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2686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57363" name="Rectangle 1061">
              <a:extLst>
                <a:ext uri="{FF2B5EF4-FFF2-40B4-BE49-F238E27FC236}">
                  <a16:creationId xmlns:a16="http://schemas.microsoft.com/office/drawing/2014/main" id="{20B7533E-AB2D-8B44-BE8E-EA1F29E8A7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2151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</a:t>
              </a:r>
            </a:p>
          </p:txBody>
        </p:sp>
        <p:sp>
          <p:nvSpPr>
            <p:cNvPr id="57364" name="Rectangle 1062">
              <a:extLst>
                <a:ext uri="{FF2B5EF4-FFF2-40B4-BE49-F238E27FC236}">
                  <a16:creationId xmlns:a16="http://schemas.microsoft.com/office/drawing/2014/main" id="{C0D03A65-30EF-8D4A-9428-6A3814A850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1641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57365" name="Rectangle 1063">
              <a:extLst>
                <a:ext uri="{FF2B5EF4-FFF2-40B4-BE49-F238E27FC236}">
                  <a16:creationId xmlns:a16="http://schemas.microsoft.com/office/drawing/2014/main" id="{709503B2-68E8-E447-8079-DD0E12F7F8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0</a:t>
              </a:r>
            </a:p>
          </p:txBody>
        </p:sp>
      </p:grpSp>
      <p:sp>
        <p:nvSpPr>
          <p:cNvPr id="389160" name="Text Box 1064">
            <a:extLst>
              <a:ext uri="{FF2B5EF4-FFF2-40B4-BE49-F238E27FC236}">
                <a16:creationId xmlns:a16="http://schemas.microsoft.com/office/drawing/2014/main" id="{7768AD46-3C9A-2749-9482-91E8301C02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02551" y="2151063"/>
            <a:ext cx="2633663" cy="1816100"/>
          </a:xfrm>
          <a:prstGeom prst="rect">
            <a:avLst/>
          </a:prstGeom>
          <a:solidFill>
            <a:srgbClr val="CCCCFF"/>
          </a:solidFill>
          <a:ln w="12700">
            <a:solidFill>
              <a:srgbClr val="376546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Perfect</a:t>
            </a:r>
          </a:p>
          <a:p>
            <a:pPr algn="ctr"/>
            <a:r>
              <a:rPr lang="en-US" alt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Complements</a:t>
            </a:r>
          </a:p>
          <a:p>
            <a:pPr algn="ctr"/>
            <a:endParaRPr lang="en-US" alt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alt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U=min(X,Y)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D0139485-43BA-CF40-9C99-34C7BDB5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8" name="Text Box 1064">
            <a:extLst>
              <a:ext uri="{FF2B5EF4-FFF2-40B4-BE49-F238E27FC236}">
                <a16:creationId xmlns:a16="http://schemas.microsoft.com/office/drawing/2014/main" id="{7C19312F-A3E6-944B-848A-E269232A15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37913" y="4362450"/>
            <a:ext cx="2457724" cy="1815882"/>
          </a:xfrm>
          <a:prstGeom prst="rect">
            <a:avLst/>
          </a:prstGeom>
          <a:solidFill>
            <a:srgbClr val="CCCCFF"/>
          </a:solidFill>
          <a:ln w="12700">
            <a:solidFill>
              <a:srgbClr val="376546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Examples</a:t>
            </a:r>
          </a:p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U=min(1,0)=0</a:t>
            </a:r>
          </a:p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U=min(1,2)=1</a:t>
            </a:r>
          </a:p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U=min(2,2)=2</a:t>
            </a:r>
          </a:p>
        </p:txBody>
      </p:sp>
    </p:spTree>
    <p:extLst>
      <p:ext uri="{BB962C8B-B14F-4D97-AF65-F5344CB8AC3E}">
        <p14:creationId xmlns:p14="http://schemas.microsoft.com/office/powerpoint/2010/main" val="106903915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389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60" grpId="0" animBg="1" autoUpdateAnimBg="0"/>
      <p:bldP spid="28" grpId="0" animBg="1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9" name="Rectangle 1069">
            <a:extLst>
              <a:ext uri="{FF2B5EF4-FFF2-40B4-BE49-F238E27FC236}">
                <a16:creationId xmlns:a16="http://schemas.microsoft.com/office/drawing/2014/main" id="{56DBFF9F-5540-A44F-A6D2-BF14506C5A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Neutral goods</a:t>
            </a:r>
          </a:p>
        </p:txBody>
      </p:sp>
      <p:grpSp>
        <p:nvGrpSpPr>
          <p:cNvPr id="2" name="Group 1067">
            <a:extLst>
              <a:ext uri="{FF2B5EF4-FFF2-40B4-BE49-F238E27FC236}">
                <a16:creationId xmlns:a16="http://schemas.microsoft.com/office/drawing/2014/main" id="{1CC46930-7D71-0042-8AB1-546F300EE884}"/>
              </a:ext>
            </a:extLst>
          </p:cNvPr>
          <p:cNvGrpSpPr>
            <a:grpSpLocks/>
          </p:cNvGrpSpPr>
          <p:nvPr/>
        </p:nvGrpSpPr>
        <p:grpSpPr bwMode="auto">
          <a:xfrm>
            <a:off x="3876459" y="2804994"/>
            <a:ext cx="3724145" cy="2508410"/>
            <a:chOff x="1856" y="1908"/>
            <a:chExt cx="1932" cy="1404"/>
          </a:xfrm>
        </p:grpSpPr>
        <p:sp>
          <p:nvSpPr>
            <p:cNvPr id="57370" name="Line 1046">
              <a:extLst>
                <a:ext uri="{FF2B5EF4-FFF2-40B4-BE49-F238E27FC236}">
                  <a16:creationId xmlns:a16="http://schemas.microsoft.com/office/drawing/2014/main" id="{FEB0F4E2-7F18-8F49-8FF2-8DAFD4B474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312"/>
              <a:ext cx="1932" cy="0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71" name="Line 1047">
              <a:extLst>
                <a:ext uri="{FF2B5EF4-FFF2-40B4-BE49-F238E27FC236}">
                  <a16:creationId xmlns:a16="http://schemas.microsoft.com/office/drawing/2014/main" id="{C0EA23C0-6905-0E4A-9171-E3DCAAE4E8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56" y="2849"/>
              <a:ext cx="1932" cy="7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72" name="Line 1048">
              <a:extLst>
                <a:ext uri="{FF2B5EF4-FFF2-40B4-BE49-F238E27FC236}">
                  <a16:creationId xmlns:a16="http://schemas.microsoft.com/office/drawing/2014/main" id="{FDF6DE5A-BBF9-304A-AB3E-61AFC58100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56" y="2357"/>
              <a:ext cx="1915" cy="7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73" name="Line 1049">
              <a:extLst>
                <a:ext uri="{FF2B5EF4-FFF2-40B4-BE49-F238E27FC236}">
                  <a16:creationId xmlns:a16="http://schemas.microsoft.com/office/drawing/2014/main" id="{0DDA1177-C102-EA45-8CC1-A36B2483AB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56" y="1908"/>
              <a:ext cx="1932" cy="7"/>
            </a:xfrm>
            <a:prstGeom prst="line">
              <a:avLst/>
            </a:prstGeom>
            <a:noFill/>
            <a:ln w="50800">
              <a:solidFill>
                <a:srgbClr val="CC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1068">
            <a:extLst>
              <a:ext uri="{FF2B5EF4-FFF2-40B4-BE49-F238E27FC236}">
                <a16:creationId xmlns:a16="http://schemas.microsoft.com/office/drawing/2014/main" id="{F6AEEEAD-49B7-2143-B683-8FFBF8FC99DA}"/>
              </a:ext>
            </a:extLst>
          </p:cNvPr>
          <p:cNvGrpSpPr>
            <a:grpSpLocks/>
          </p:cNvGrpSpPr>
          <p:nvPr/>
        </p:nvGrpSpPr>
        <p:grpSpPr bwMode="auto">
          <a:xfrm>
            <a:off x="1954214" y="2057400"/>
            <a:ext cx="7415217" cy="4213226"/>
            <a:chOff x="271" y="1296"/>
            <a:chExt cx="4671" cy="2654"/>
          </a:xfrm>
        </p:grpSpPr>
        <p:sp>
          <p:nvSpPr>
            <p:cNvPr id="57353" name="Line 1051">
              <a:extLst>
                <a:ext uri="{FF2B5EF4-FFF2-40B4-BE49-F238E27FC236}">
                  <a16:creationId xmlns:a16="http://schemas.microsoft.com/office/drawing/2014/main" id="{FBAAC292-CAA7-214A-A852-E83891BBA8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52" y="1408"/>
              <a:ext cx="0" cy="227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54" name="Line 1052">
              <a:extLst>
                <a:ext uri="{FF2B5EF4-FFF2-40B4-BE49-F238E27FC236}">
                  <a16:creationId xmlns:a16="http://schemas.microsoft.com/office/drawing/2014/main" id="{17F75D07-C1DA-DC45-9C82-C22F0B9F05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9" y="3688"/>
              <a:ext cx="26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355" name="Rectangle 1053">
              <a:extLst>
                <a:ext uri="{FF2B5EF4-FFF2-40B4-BE49-F238E27FC236}">
                  <a16:creationId xmlns:a16="http://schemas.microsoft.com/office/drawing/2014/main" id="{63FC7EF9-80E2-1D4E-AAEB-017C5AD0A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7" y="3719"/>
              <a:ext cx="113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Elevator music</a:t>
              </a:r>
            </a:p>
          </p:txBody>
        </p:sp>
        <p:sp>
          <p:nvSpPr>
            <p:cNvPr id="57356" name="Rectangle 1054">
              <a:extLst>
                <a:ext uri="{FF2B5EF4-FFF2-40B4-BE49-F238E27FC236}">
                  <a16:creationId xmlns:a16="http://schemas.microsoft.com/office/drawing/2014/main" id="{4CFF5A91-E64E-7449-B97B-09A031B208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1" y="1296"/>
              <a:ext cx="1010" cy="4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ctr"/>
              <a:r>
                <a:rPr lang="en-US" altLang="en-US" sz="1800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Taylor Swift songs</a:t>
              </a:r>
            </a:p>
          </p:txBody>
        </p:sp>
        <p:sp>
          <p:nvSpPr>
            <p:cNvPr id="57357" name="Rectangle 1055">
              <a:extLst>
                <a:ext uri="{FF2B5EF4-FFF2-40B4-BE49-F238E27FC236}">
                  <a16:creationId xmlns:a16="http://schemas.microsoft.com/office/drawing/2014/main" id="{1C534BD8-6E29-8341-8B6F-C83203451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57358" name="Rectangle 1056">
              <a:extLst>
                <a:ext uri="{FF2B5EF4-FFF2-40B4-BE49-F238E27FC236}">
                  <a16:creationId xmlns:a16="http://schemas.microsoft.com/office/drawing/2014/main" id="{196CDCB5-7CA9-6D4A-9953-5D2F9528D8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</a:t>
              </a:r>
            </a:p>
          </p:txBody>
        </p:sp>
        <p:sp>
          <p:nvSpPr>
            <p:cNvPr id="57359" name="Rectangle 1057">
              <a:extLst>
                <a:ext uri="{FF2B5EF4-FFF2-40B4-BE49-F238E27FC236}">
                  <a16:creationId xmlns:a16="http://schemas.microsoft.com/office/drawing/2014/main" id="{86E7CA7D-3EF8-DC41-A262-775B4B8931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65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57360" name="Rectangle 1058">
              <a:extLst>
                <a:ext uri="{FF2B5EF4-FFF2-40B4-BE49-F238E27FC236}">
                  <a16:creationId xmlns:a16="http://schemas.microsoft.com/office/drawing/2014/main" id="{26B56970-80A0-474B-B89A-7381D2E69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9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57361" name="Rectangle 1059">
              <a:extLst>
                <a:ext uri="{FF2B5EF4-FFF2-40B4-BE49-F238E27FC236}">
                  <a16:creationId xmlns:a16="http://schemas.microsoft.com/office/drawing/2014/main" id="{FA4055BB-0F51-AB42-9AA6-991CD3199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3220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57362" name="Rectangle 1060">
              <a:extLst>
                <a:ext uri="{FF2B5EF4-FFF2-40B4-BE49-F238E27FC236}">
                  <a16:creationId xmlns:a16="http://schemas.microsoft.com/office/drawing/2014/main" id="{676C88A6-9D5F-024F-80A8-3F944D0884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2686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2</a:t>
              </a:r>
            </a:p>
          </p:txBody>
        </p:sp>
        <p:sp>
          <p:nvSpPr>
            <p:cNvPr id="57363" name="Rectangle 1061">
              <a:extLst>
                <a:ext uri="{FF2B5EF4-FFF2-40B4-BE49-F238E27FC236}">
                  <a16:creationId xmlns:a16="http://schemas.microsoft.com/office/drawing/2014/main" id="{20B7533E-AB2D-8B44-BE8E-EA1F29E8A7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2151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3</a:t>
              </a:r>
            </a:p>
          </p:txBody>
        </p:sp>
        <p:sp>
          <p:nvSpPr>
            <p:cNvPr id="57364" name="Rectangle 1062">
              <a:extLst>
                <a:ext uri="{FF2B5EF4-FFF2-40B4-BE49-F238E27FC236}">
                  <a16:creationId xmlns:a16="http://schemas.microsoft.com/office/drawing/2014/main" id="{C0D03A65-30EF-8D4A-9428-6A3814A850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" y="1641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4</a:t>
              </a:r>
            </a:p>
          </p:txBody>
        </p:sp>
        <p:sp>
          <p:nvSpPr>
            <p:cNvPr id="57365" name="Rectangle 1063">
              <a:extLst>
                <a:ext uri="{FF2B5EF4-FFF2-40B4-BE49-F238E27FC236}">
                  <a16:creationId xmlns:a16="http://schemas.microsoft.com/office/drawing/2014/main" id="{709503B2-68E8-E447-8079-DD0E12F7F8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1" y="3695"/>
              <a:ext cx="206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Century Gothic" panose="020B0502020202020204" pitchFamily="34" charset="0"/>
                </a:rPr>
                <a:t>0</a:t>
              </a:r>
            </a:p>
          </p:txBody>
        </p:sp>
      </p:grpSp>
      <p:sp>
        <p:nvSpPr>
          <p:cNvPr id="389160" name="Text Box 1064">
            <a:extLst>
              <a:ext uri="{FF2B5EF4-FFF2-40B4-BE49-F238E27FC236}">
                <a16:creationId xmlns:a16="http://schemas.microsoft.com/office/drawing/2014/main" id="{7768AD46-3C9A-2749-9482-91E8301C02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9638" y="2171470"/>
            <a:ext cx="2634054" cy="1384995"/>
          </a:xfrm>
          <a:prstGeom prst="rect">
            <a:avLst/>
          </a:prstGeom>
          <a:solidFill>
            <a:srgbClr val="CCCCFF"/>
          </a:solidFill>
          <a:ln w="12700">
            <a:solidFill>
              <a:srgbClr val="376546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Neutral goods</a:t>
            </a:r>
          </a:p>
          <a:p>
            <a:pPr algn="ctr"/>
            <a:endParaRPr lang="en-US" alt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alt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U=0X+Y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D0139485-43BA-CF40-9C99-34C7BDB5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8" name="Text Box 1064">
            <a:extLst>
              <a:ext uri="{FF2B5EF4-FFF2-40B4-BE49-F238E27FC236}">
                <a16:creationId xmlns:a16="http://schemas.microsoft.com/office/drawing/2014/main" id="{7C19312F-A3E6-944B-848A-E269232A15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55921" y="4362450"/>
            <a:ext cx="2021707" cy="1815882"/>
          </a:xfrm>
          <a:prstGeom prst="rect">
            <a:avLst/>
          </a:prstGeom>
          <a:solidFill>
            <a:srgbClr val="CCCCFF"/>
          </a:solidFill>
          <a:ln w="12700">
            <a:solidFill>
              <a:srgbClr val="376546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Examples</a:t>
            </a:r>
          </a:p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U=0*1+1=1</a:t>
            </a:r>
          </a:p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U=0*4+1=1</a:t>
            </a:r>
          </a:p>
          <a:p>
            <a:pPr algn="ctr"/>
            <a:r>
              <a:rPr lang="en-US" altLang="en-US" sz="2800" b="0" dirty="0">
                <a:solidFill>
                  <a:schemeClr val="tx1"/>
                </a:solidFill>
                <a:latin typeface="Century Gothic" panose="020B0502020202020204" pitchFamily="34" charset="0"/>
              </a:rPr>
              <a:t>U=0*1+4=4</a:t>
            </a:r>
          </a:p>
        </p:txBody>
      </p:sp>
    </p:spTree>
    <p:extLst>
      <p:ext uri="{BB962C8B-B14F-4D97-AF65-F5344CB8AC3E}">
        <p14:creationId xmlns:p14="http://schemas.microsoft.com/office/powerpoint/2010/main" val="176774633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389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60" grpId="0" animBg="1" autoUpdateAnimBg="0"/>
      <p:bldP spid="28" grpId="0" animBg="1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6" name="Rectangle 7">
            <a:extLst>
              <a:ext uri="{FF2B5EF4-FFF2-40B4-BE49-F238E27FC236}">
                <a16:creationId xmlns:a16="http://schemas.microsoft.com/office/drawing/2014/main" id="{8EB6C076-45AA-9A41-B3A7-0DE4239C99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40291" y="645233"/>
            <a:ext cx="9613861" cy="134358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en-US" i="1" dirty="0">
                <a:solidFill>
                  <a:srgbClr val="9999FF"/>
                </a:solidFill>
              </a:rPr>
              <a:t>Utility function: </a:t>
            </a:r>
            <a:r>
              <a:rPr lang="en-US" altLang="en-US" dirty="0"/>
              <a:t>formula that assigns a level of utility to baskets</a:t>
            </a:r>
          </a:p>
          <a:p>
            <a:pPr marL="0" indent="0" eaLnBrk="1" hangingPunct="1">
              <a:buNone/>
            </a:pPr>
            <a:r>
              <a:rPr lang="en-US" altLang="en-US" dirty="0"/>
              <a:t>If the utility function is </a:t>
            </a:r>
            <a:r>
              <a:rPr lang="en-US" altLang="en-US" i="1" dirty="0"/>
              <a:t>U(F,C) = F + 2C</a:t>
            </a:r>
            <a:r>
              <a:rPr lang="en-US" altLang="en-US" dirty="0"/>
              <a:t>, then a basket with 8 units of food and 3 units of clothing gives a utility of 14 = 8 + 2(3)</a:t>
            </a:r>
          </a:p>
        </p:txBody>
      </p:sp>
      <p:graphicFrame>
        <p:nvGraphicFramePr>
          <p:cNvPr id="11" name="Group 1091">
            <a:extLst>
              <a:ext uri="{FF2B5EF4-FFF2-40B4-BE49-F238E27FC236}">
                <a16:creationId xmlns:a16="http://schemas.microsoft.com/office/drawing/2014/main" id="{2159DACF-E95B-BF4C-AD00-B9170BD1F1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4011067"/>
              </p:ext>
            </p:extLst>
          </p:nvPr>
        </p:nvGraphicFramePr>
        <p:xfrm>
          <a:off x="1522413" y="2276265"/>
          <a:ext cx="7313612" cy="3122613"/>
        </p:xfrm>
        <a:graphic>
          <a:graphicData uri="http://schemas.openxmlformats.org/drawingml/2006/table">
            <a:tbl>
              <a:tblPr/>
              <a:tblGrid>
                <a:gridCol w="148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47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5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94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144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Market Basket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Food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Clothing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Utility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4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8 + 2(3) = 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35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6 + 2(4) = 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D7DFF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5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 + 2(4) = 12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" name="Text Box 1080">
            <a:extLst>
              <a:ext uri="{FF2B5EF4-FFF2-40B4-BE49-F238E27FC236}">
                <a16:creationId xmlns:a16="http://schemas.microsoft.com/office/drawing/2014/main" id="{56746AAE-4870-4740-9032-E7F59F89E2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2101" y="5470315"/>
            <a:ext cx="699452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This consumer is indifferent between A &amp; B, but prefers both to C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52376823-430F-7345-93FF-59E2FEC66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545623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6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68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EC9B1-23EB-7F47-9DED-1AFCC67E7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Deriving MRS from utility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191D5DC-629F-0B4B-BC4A-0B2DB2A226B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0321" y="2336872"/>
                <a:ext cx="9613861" cy="399534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All points on IC give same utility, therefore utility gains from increase in F must balance the utility loss from decrease in C: 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Rearranged: 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/∆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𝑀𝑈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𝐹</m:t>
                        </m:r>
                      </m:sub>
                    </m:sSub>
                  </m:oMath>
                </a14:m>
                <a:r>
                  <a:rPr lang="en-US" dirty="0"/>
                  <a:t>/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𝑀𝑈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Because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/∆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𝐹</m:t>
                        </m:r>
                      </m:e>
                    </m:d>
                  </m:oMath>
                </a14:m>
                <a:r>
                  <a:rPr lang="en-US" dirty="0"/>
                  <a:t> is the MRS for F and C, it follows that:</a:t>
                </a:r>
              </a:p>
              <a:p>
                <a:pPr marL="0" indent="0" algn="ctr">
                  <a:buNone/>
                </a:pPr>
                <a:r>
                  <a:rPr lang="en-US" dirty="0"/>
                  <a:t>MRS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𝑀𝑈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𝐹</m:t>
                        </m:r>
                      </m:sub>
                    </m:sSub>
                  </m:oMath>
                </a14:m>
                <a:r>
                  <a:rPr lang="en-US" dirty="0"/>
                  <a:t>/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𝑀𝑈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191D5DC-629F-0B4B-BC4A-0B2DB2A226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0321" y="2336872"/>
                <a:ext cx="9613861" cy="3995347"/>
              </a:xfrm>
              <a:blipFill>
                <a:blip r:embed="rId2"/>
                <a:stretch>
                  <a:fillRect l="-923" t="-1899" b="-22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C6DDC3-DFE5-9D41-9C81-6CE5854E5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28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ounded Rectangular Callout 4">
                <a:extLst>
                  <a:ext uri="{FF2B5EF4-FFF2-40B4-BE49-F238E27FC236}">
                    <a16:creationId xmlns:a16="http://schemas.microsoft.com/office/drawing/2014/main" id="{BB040F0E-6225-8044-8F1C-2F53165BF6C4}"/>
                  </a:ext>
                </a:extLst>
              </p:cNvPr>
              <p:cNvSpPr/>
              <p:nvPr/>
            </p:nvSpPr>
            <p:spPr>
              <a:xfrm>
                <a:off x="8763215" y="3116687"/>
                <a:ext cx="3210481" cy="3215532"/>
              </a:xfrm>
              <a:prstGeom prst="wedgeRoundRectCallout">
                <a:avLst>
                  <a:gd name="adj1" fmla="val -62907"/>
                  <a:gd name="adj2" fmla="val -41406"/>
                  <a:gd name="adj3" fmla="val 16667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To find the marginal utility of X, differentiate the utility function with respect to X, </a:t>
                </a:r>
              </a:p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i.e..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𝑀𝑈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𝑑𝑈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𝑑𝐹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(partial derivative: treat other term as a constant) 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E.g. </a:t>
                </a:r>
                <a:r>
                  <a:rPr lang="en-US" i="1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U</a:t>
                </a: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 = 2</a:t>
                </a:r>
                <a:r>
                  <a:rPr lang="en-US" i="1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F</a:t>
                </a:r>
                <a:r>
                  <a:rPr lang="en-US" i="1" baseline="30000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2</a:t>
                </a:r>
                <a:r>
                  <a:rPr lang="en-US" i="1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C</a:t>
                </a:r>
                <a:endParaRPr lang="en-US" i="1" baseline="3000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𝑀𝑈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 4</a:t>
                </a:r>
                <a:r>
                  <a:rPr lang="en-US" i="1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FC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𝑀𝑈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b="0" i="1" baseline="300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baseline="3000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5" name="Rounded Rectangular Callout 4">
                <a:extLst>
                  <a:ext uri="{FF2B5EF4-FFF2-40B4-BE49-F238E27FC236}">
                    <a16:creationId xmlns:a16="http://schemas.microsoft.com/office/drawing/2014/main" id="{BB040F0E-6225-8044-8F1C-2F53165BF6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3215" y="3116687"/>
                <a:ext cx="3210481" cy="3215532"/>
              </a:xfrm>
              <a:prstGeom prst="wedgeRoundRectCallout">
                <a:avLst>
                  <a:gd name="adj1" fmla="val -62907"/>
                  <a:gd name="adj2" fmla="val -41406"/>
                  <a:gd name="adj3" fmla="val 16667"/>
                </a:avLst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urved Up Arrow 7">
            <a:extLst>
              <a:ext uri="{FF2B5EF4-FFF2-40B4-BE49-F238E27FC236}">
                <a16:creationId xmlns:a16="http://schemas.microsoft.com/office/drawing/2014/main" id="{603C3CB4-1368-B746-9A8A-8F7973027F34}"/>
              </a:ext>
            </a:extLst>
          </p:cNvPr>
          <p:cNvSpPr/>
          <p:nvPr/>
        </p:nvSpPr>
        <p:spPr>
          <a:xfrm flipH="1">
            <a:off x="3805880" y="3535578"/>
            <a:ext cx="2817341" cy="383060"/>
          </a:xfrm>
          <a:prstGeom prst="curvedUpArrow">
            <a:avLst>
              <a:gd name="adj1" fmla="val 25000"/>
              <a:gd name="adj2" fmla="val 50000"/>
              <a:gd name="adj3" fmla="val 2822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urved Up Arrow 8">
            <a:extLst>
              <a:ext uri="{FF2B5EF4-FFF2-40B4-BE49-F238E27FC236}">
                <a16:creationId xmlns:a16="http://schemas.microsoft.com/office/drawing/2014/main" id="{FDB56EB3-7587-BB67-9F71-D8321348447D}"/>
              </a:ext>
            </a:extLst>
          </p:cNvPr>
          <p:cNvSpPr/>
          <p:nvPr/>
        </p:nvSpPr>
        <p:spPr>
          <a:xfrm>
            <a:off x="4188941" y="4837156"/>
            <a:ext cx="2656702" cy="383061"/>
          </a:xfrm>
          <a:prstGeom prst="curvedUpArrow">
            <a:avLst>
              <a:gd name="adj1" fmla="val 25000"/>
              <a:gd name="adj2" fmla="val 50000"/>
              <a:gd name="adj3" fmla="val 2822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Up Arrow 9">
            <a:extLst>
              <a:ext uri="{FF2B5EF4-FFF2-40B4-BE49-F238E27FC236}">
                <a16:creationId xmlns:a16="http://schemas.microsoft.com/office/drawing/2014/main" id="{1D785F14-CEC4-3571-F321-303B6EA4BDDC}"/>
              </a:ext>
            </a:extLst>
          </p:cNvPr>
          <p:cNvSpPr/>
          <p:nvPr/>
        </p:nvSpPr>
        <p:spPr>
          <a:xfrm flipH="1">
            <a:off x="4893274" y="4837157"/>
            <a:ext cx="1408669" cy="280187"/>
          </a:xfrm>
          <a:prstGeom prst="curvedUpArrow">
            <a:avLst>
              <a:gd name="adj1" fmla="val 25000"/>
              <a:gd name="adj2" fmla="val 50000"/>
              <a:gd name="adj3" fmla="val 2822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urved Up Arrow 10">
            <a:extLst>
              <a:ext uri="{FF2B5EF4-FFF2-40B4-BE49-F238E27FC236}">
                <a16:creationId xmlns:a16="http://schemas.microsoft.com/office/drawing/2014/main" id="{4D716F12-70EB-14F9-A4E4-3F41F10463CD}"/>
              </a:ext>
            </a:extLst>
          </p:cNvPr>
          <p:cNvSpPr/>
          <p:nvPr/>
        </p:nvSpPr>
        <p:spPr>
          <a:xfrm>
            <a:off x="2730842" y="5757630"/>
            <a:ext cx="1668162" cy="383060"/>
          </a:xfrm>
          <a:prstGeom prst="curvedUpArrow">
            <a:avLst>
              <a:gd name="adj1" fmla="val 25000"/>
              <a:gd name="adj2" fmla="val 50000"/>
              <a:gd name="adj3" fmla="val 2822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4C0B085-35FF-4817-0230-00704BFD0633}"/>
              </a:ext>
            </a:extLst>
          </p:cNvPr>
          <p:cNvSpPr/>
          <p:nvPr/>
        </p:nvSpPr>
        <p:spPr>
          <a:xfrm>
            <a:off x="680321" y="5350475"/>
            <a:ext cx="7994122" cy="1099752"/>
          </a:xfrm>
          <a:prstGeom prst="roundRect">
            <a:avLst/>
          </a:prstGeom>
          <a:solidFill>
            <a:srgbClr val="FF0000">
              <a:alpha val="39921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029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CF9CC-9622-8041-A611-5FF6320CC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2B5442E4-7A76-964E-9234-2C92F1311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136" y="1386722"/>
            <a:ext cx="8978772" cy="38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9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C02E8-95EF-2042-8098-CBBA9A594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ECAF8-34F2-AD40-8452-761A288E9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276578"/>
          </a:xfrm>
        </p:spPr>
        <p:txBody>
          <a:bodyPr>
            <a:normAutofit/>
          </a:bodyPr>
          <a:lstStyle/>
          <a:p>
            <a:r>
              <a:rPr lang="en-US" dirty="0"/>
              <a:t>Consumer behavior </a:t>
            </a:r>
          </a:p>
          <a:p>
            <a:endParaRPr lang="en-US" dirty="0"/>
          </a:p>
          <a:p>
            <a:r>
              <a:rPr lang="en-US" dirty="0"/>
              <a:t>Utility and indifference curves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Next week:</a:t>
            </a:r>
          </a:p>
          <a:p>
            <a:r>
              <a:rPr lang="en-US" dirty="0"/>
              <a:t>Budget constraints and budget lines</a:t>
            </a:r>
          </a:p>
          <a:p>
            <a:endParaRPr lang="en-US" dirty="0"/>
          </a:p>
          <a:p>
            <a:r>
              <a:rPr lang="en-US" dirty="0"/>
              <a:t>Bliss! Constrained optimization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F9A284-7A74-C14B-935B-0E469A92A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7911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Rectangle 6">
            <a:extLst>
              <a:ext uri="{FF2B5EF4-FFF2-40B4-BE49-F238E27FC236}">
                <a16:creationId xmlns:a16="http://schemas.microsoft.com/office/drawing/2014/main" id="{C8641BA3-433F-9E41-AA4E-CEDA59E772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Consumer behavior</a:t>
            </a:r>
          </a:p>
        </p:txBody>
      </p:sp>
      <p:sp>
        <p:nvSpPr>
          <p:cNvPr id="4102" name="Rectangle 7">
            <a:extLst>
              <a:ext uri="{FF2B5EF4-FFF2-40B4-BE49-F238E27FC236}">
                <a16:creationId xmlns:a16="http://schemas.microsoft.com/office/drawing/2014/main" id="{CB45B640-6977-0748-A418-FF36C145B2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0321" y="2336872"/>
            <a:ext cx="9613861" cy="42582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en-US" dirty="0"/>
              <a:t>There are three building blocks of the analysis of consumer behavior</a:t>
            </a:r>
          </a:p>
          <a:p>
            <a:pPr marL="609600" indent="-609600">
              <a:buFontTx/>
              <a:buAutoNum type="arabicPeriod"/>
            </a:pPr>
            <a:endParaRPr lang="en-US" altLang="en-US" sz="800" i="1" dirty="0"/>
          </a:p>
          <a:p>
            <a:pPr marL="609600" indent="-609600">
              <a:buFontTx/>
              <a:buAutoNum type="arabicPeriod"/>
            </a:pPr>
            <a:r>
              <a:rPr lang="en-US" altLang="en-US" b="1" i="1" dirty="0"/>
              <a:t>Consumer Preferences</a:t>
            </a:r>
            <a:endParaRPr lang="en-US" altLang="en-US" sz="800" b="1" i="1" dirty="0"/>
          </a:p>
          <a:p>
            <a:pPr marL="990600" lvl="1" indent="-533400">
              <a:buNone/>
            </a:pPr>
            <a:r>
              <a:rPr lang="en-US" altLang="en-US" sz="800" dirty="0"/>
              <a:t>	</a:t>
            </a:r>
          </a:p>
          <a:p>
            <a:pPr marL="990600" lvl="1" indent="-533400">
              <a:buNone/>
            </a:pPr>
            <a:r>
              <a:rPr lang="en-US" altLang="en-US" dirty="0"/>
              <a:t>	Describes how and why people prefer one good to another</a:t>
            </a:r>
          </a:p>
          <a:p>
            <a:pPr marL="609600" indent="-609600">
              <a:buFontTx/>
              <a:buAutoNum type="arabicPeriod"/>
            </a:pPr>
            <a:endParaRPr lang="en-US" altLang="en-US" sz="800" i="1" dirty="0"/>
          </a:p>
          <a:p>
            <a:pPr marL="609600" indent="-609600">
              <a:buFontTx/>
              <a:buAutoNum type="arabicPeriod"/>
            </a:pPr>
            <a:r>
              <a:rPr lang="en-US" altLang="en-US" b="1" i="1" dirty="0"/>
              <a:t>Budget Constraints</a:t>
            </a:r>
            <a:endParaRPr lang="en-US" altLang="en-US" sz="800" b="1" i="1" dirty="0"/>
          </a:p>
          <a:p>
            <a:pPr marL="990600" lvl="1" indent="-533400">
              <a:buNone/>
            </a:pPr>
            <a:r>
              <a:rPr lang="en-US" altLang="en-US" sz="800" dirty="0"/>
              <a:t>	</a:t>
            </a:r>
          </a:p>
          <a:p>
            <a:pPr marL="990600" lvl="1" indent="-533400">
              <a:buNone/>
            </a:pPr>
            <a:r>
              <a:rPr lang="en-US" altLang="en-US" dirty="0"/>
              <a:t>	People have limited incomes that can be spent on one good or another </a:t>
            </a:r>
          </a:p>
          <a:p>
            <a:pPr marL="990600" lvl="1" indent="-533400">
              <a:buNone/>
            </a:pPr>
            <a:endParaRPr lang="en-US" altLang="en-US" dirty="0"/>
          </a:p>
          <a:p>
            <a:pPr marL="609600" indent="-609600">
              <a:buFontTx/>
              <a:buAutoNum type="arabicPeriod" startAt="3"/>
            </a:pPr>
            <a:r>
              <a:rPr lang="en-US" altLang="en-US" b="1" dirty="0"/>
              <a:t>Interaction between preferences and budget constraint </a:t>
            </a:r>
            <a:r>
              <a:rPr lang="en-US" altLang="en-US" dirty="0"/>
              <a:t>(incomes) </a:t>
            </a:r>
            <a:r>
              <a:rPr lang="en-US" altLang="en-US" dirty="0">
                <a:sym typeface="Wingdings" pitchFamily="2" charset="2"/>
              </a:rPr>
              <a:t></a:t>
            </a:r>
            <a:r>
              <a:rPr lang="en-US" altLang="en-US" dirty="0"/>
              <a:t> determine the </a:t>
            </a:r>
            <a:r>
              <a:rPr lang="en-US" altLang="en-US" b="1" dirty="0"/>
              <a:t>amount and type of goods </a:t>
            </a:r>
            <a:r>
              <a:rPr lang="en-US" altLang="en-US" dirty="0"/>
              <a:t>will be purchased?</a:t>
            </a:r>
          </a:p>
          <a:p>
            <a:pPr marL="990600" lvl="1" indent="-533400">
              <a:buNone/>
            </a:pPr>
            <a:r>
              <a:rPr lang="en-US" altLang="en-US" dirty="0"/>
              <a:t>	</a:t>
            </a:r>
          </a:p>
          <a:p>
            <a:pPr marL="990600" lvl="1" indent="-533400">
              <a:buNone/>
            </a:pPr>
            <a:r>
              <a:rPr lang="en-US" altLang="en-US" dirty="0"/>
              <a:t>	What combination of goods will consumers buy to </a:t>
            </a:r>
            <a:r>
              <a:rPr lang="en-US" altLang="en-US" b="1" dirty="0"/>
              <a:t>maximize</a:t>
            </a:r>
            <a:r>
              <a:rPr lang="en-US" altLang="en-US" dirty="0"/>
              <a:t> their </a:t>
            </a:r>
            <a:r>
              <a:rPr lang="en-US" altLang="en-US" b="1" dirty="0"/>
              <a:t>utility </a:t>
            </a:r>
            <a:r>
              <a:rPr lang="en-US" altLang="en-US" dirty="0"/>
              <a:t>(satisfaction)?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56D38E03-02CA-8549-9860-99842F34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127298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75FC3-0139-9C81-268F-7B4E494B5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Preferences, bundles, utility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39562-BA21-DA84-606D-A07D7F655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0278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Preferences: a description of how much one prefers one good to others</a:t>
            </a:r>
          </a:p>
          <a:p>
            <a:pPr lvl="1"/>
            <a:r>
              <a:rPr lang="en-US" dirty="0"/>
              <a:t>We start with a simple of preferences between two goods</a:t>
            </a:r>
          </a:p>
          <a:p>
            <a:endParaRPr lang="en-US" dirty="0"/>
          </a:p>
          <a:p>
            <a:r>
              <a:rPr lang="en-US" dirty="0"/>
              <a:t>Bundles or baskets: a combination of two (or more) goods or items</a:t>
            </a:r>
          </a:p>
          <a:p>
            <a:pPr lvl="1"/>
            <a:r>
              <a:rPr lang="en-US" dirty="0"/>
              <a:t>Apples and oranges</a:t>
            </a:r>
          </a:p>
          <a:p>
            <a:pPr lvl="1"/>
            <a:r>
              <a:rPr lang="en-US" dirty="0"/>
              <a:t>Food and clothes</a:t>
            </a:r>
          </a:p>
          <a:p>
            <a:pPr lvl="1"/>
            <a:r>
              <a:rPr lang="en-US" dirty="0"/>
              <a:t>Books and pizza</a:t>
            </a:r>
          </a:p>
          <a:p>
            <a:pPr lvl="1"/>
            <a:endParaRPr lang="en-US" dirty="0"/>
          </a:p>
          <a:p>
            <a:r>
              <a:rPr lang="en-US" dirty="0"/>
              <a:t>Utility: the amount of satisfaction one gets from consuming a certain combination of goods</a:t>
            </a:r>
          </a:p>
          <a:p>
            <a:pPr lvl="1"/>
            <a:r>
              <a:rPr lang="en-US" dirty="0"/>
              <a:t>Different basket derive different levels of utility</a:t>
            </a:r>
          </a:p>
          <a:p>
            <a:pPr lvl="1"/>
            <a:r>
              <a:rPr lang="en-US" dirty="0"/>
              <a:t>Rational consumers choose the (feasible) basket that yields the highest utility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B019E8-A28C-33F8-9D6C-2A9BC48DC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28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Rectangle 7">
            <a:extLst>
              <a:ext uri="{FF2B5EF4-FFF2-40B4-BE49-F238E27FC236}">
                <a16:creationId xmlns:a16="http://schemas.microsoft.com/office/drawing/2014/main" id="{66A0F2E0-C38D-D245-A750-4D9CABD9E6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Consumer preferences</a:t>
            </a:r>
          </a:p>
        </p:txBody>
      </p:sp>
      <p:sp>
        <p:nvSpPr>
          <p:cNvPr id="94216" name="Rectangle 8">
            <a:extLst>
              <a:ext uri="{FF2B5EF4-FFF2-40B4-BE49-F238E27FC236}">
                <a16:creationId xmlns:a16="http://schemas.microsoft.com/office/drawing/2014/main" id="{E4BFC646-B35D-0C4F-AC12-2CF979B4AA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0539" y="2434590"/>
            <a:ext cx="7313613" cy="4064318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How might </a:t>
            </a:r>
            <a:r>
              <a:rPr lang="en-US" altLang="en-US" b="1" dirty="0"/>
              <a:t>a consumer compare </a:t>
            </a:r>
            <a:r>
              <a:rPr lang="en-US" altLang="en-US" dirty="0"/>
              <a:t>different </a:t>
            </a:r>
            <a:r>
              <a:rPr lang="en-US" altLang="en-US" u="sng" dirty="0"/>
              <a:t>combinations of items</a:t>
            </a:r>
            <a:r>
              <a:rPr lang="en-US" altLang="en-US" dirty="0"/>
              <a:t> (“baskets” or “bundles”) available for purchase?</a:t>
            </a:r>
            <a:endParaRPr lang="en-US" altLang="en-US" sz="1200" dirty="0"/>
          </a:p>
          <a:p>
            <a:pPr eaLnBrk="1" hangingPunct="1">
              <a:lnSpc>
                <a:spcPct val="90000"/>
              </a:lnSpc>
            </a:pPr>
            <a:endParaRPr lang="en-US" altLang="en-US" sz="1200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Individuals can choose between baskets of goods, yielding them respective levels of satisfaction (“utility”)</a:t>
            </a:r>
          </a:p>
          <a:p>
            <a:pPr eaLnBrk="1" hangingPunct="1">
              <a:lnSpc>
                <a:spcPct val="90000"/>
              </a:lnSpc>
            </a:pPr>
            <a:endParaRPr lang="en-US" altLang="en-US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For simplicity, we will consider only clothes (</a:t>
            </a:r>
            <a:r>
              <a:rPr lang="en-US" altLang="en-US" i="1" dirty="0"/>
              <a:t>C</a:t>
            </a:r>
            <a:r>
              <a:rPr lang="en-US" altLang="en-US" dirty="0"/>
              <a:t>) and food (</a:t>
            </a:r>
            <a:r>
              <a:rPr lang="en-US" altLang="en-US" i="1" dirty="0"/>
              <a:t>F</a:t>
            </a:r>
            <a:r>
              <a:rPr lang="en-US" altLang="en-US" dirty="0"/>
              <a:t>)</a:t>
            </a:r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2550BFF8-63CF-0140-8D02-0CEC966683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695" y="2021856"/>
            <a:ext cx="1447801" cy="1447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28" name="Picture 8" descr="Image result for apple orangesbasket">
            <a:extLst>
              <a:ext uri="{FF2B5EF4-FFF2-40B4-BE49-F238E27FC236}">
                <a16:creationId xmlns:a16="http://schemas.microsoft.com/office/drawing/2014/main" id="{6DB17E00-C683-CB46-91F0-CDD47E489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991" y="2888531"/>
            <a:ext cx="1449548" cy="1080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30" name="Picture 10" descr="Image result for apple orangesbasket">
            <a:extLst>
              <a:ext uri="{FF2B5EF4-FFF2-40B4-BE49-F238E27FC236}">
                <a16:creationId xmlns:a16="http://schemas.microsoft.com/office/drawing/2014/main" id="{486FFD4B-F44D-3C4F-A909-366D5BF77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21" y="3544013"/>
            <a:ext cx="1704975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A0B9A44-614D-E343-ABF0-8D16820CF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D47CC0-9BA3-A646-8968-59AE437CF6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1008" y="5044053"/>
            <a:ext cx="1875288" cy="13158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71F3FE-9755-C249-9DE2-0DF6F61F83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76396" y="5009830"/>
            <a:ext cx="17653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75191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4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4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6" grpId="0" build="p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15DD-C67C-1B39-CCE7-28EC8ECD8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@u: Food for thought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9D88B-7D95-0728-B9E9-B1430ABBF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ighlight>
                  <a:srgbClr val="FFFF00"/>
                </a:highlight>
              </a:rPr>
              <a:t>If you had $100 to spend today, and you could choose between spending it on food or clothes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Would you spend it all on food?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Would you spend it all on clothes?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Would you spend some on food and the rest on clothes? How much?</a:t>
            </a:r>
          </a:p>
          <a:p>
            <a:pPr lvl="1"/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What are the different considerations you would have when making this consumption choice?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What is your objective when making this choice?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AEBD8-78FB-F151-2BC5-6051099D9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10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3" name="Rectangle 7">
            <a:extLst>
              <a:ext uri="{FF2B5EF4-FFF2-40B4-BE49-F238E27FC236}">
                <a16:creationId xmlns:a16="http://schemas.microsoft.com/office/drawing/2014/main" id="{38C39912-A0B4-B749-AB4B-52739C2EB5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Basic assumptions of preferences</a:t>
            </a:r>
          </a:p>
        </p:txBody>
      </p:sp>
      <p:sp>
        <p:nvSpPr>
          <p:cNvPr id="96264" name="Rectangle 8">
            <a:extLst>
              <a:ext uri="{FF2B5EF4-FFF2-40B4-BE49-F238E27FC236}">
                <a16:creationId xmlns:a16="http://schemas.microsoft.com/office/drawing/2014/main" id="{47D1CDA1-DBDE-004F-A6E7-4147A172CB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9308" y="2136458"/>
            <a:ext cx="9043352" cy="4114800"/>
          </a:xfrm>
        </p:spPr>
        <p:txBody>
          <a:bodyPr>
            <a:normAutofit lnSpcReduction="10000"/>
          </a:bodyPr>
          <a:lstStyle/>
          <a:p>
            <a:pPr marL="609600" indent="-609600">
              <a:buFontTx/>
              <a:buAutoNum type="arabicPeriod"/>
            </a:pPr>
            <a:r>
              <a:rPr lang="en-US" altLang="en-US" dirty="0"/>
              <a:t>Preferences are </a:t>
            </a:r>
            <a:r>
              <a:rPr lang="en-US" altLang="en-US" i="1" dirty="0">
                <a:solidFill>
                  <a:srgbClr val="9999FF"/>
                </a:solidFill>
              </a:rPr>
              <a:t>complete</a:t>
            </a:r>
            <a:r>
              <a:rPr lang="en-US" altLang="en-US" dirty="0"/>
              <a:t>.</a:t>
            </a:r>
          </a:p>
          <a:p>
            <a:pPr marL="990600" lvl="1" indent="-533400">
              <a:buNone/>
            </a:pPr>
            <a:r>
              <a:rPr lang="en-US" altLang="en-US" sz="2400" dirty="0"/>
              <a:t>	Consumers can rank baskets of goods (A and B) </a:t>
            </a:r>
            <a:r>
              <a:rPr lang="en-US" altLang="en-US" sz="2400" dirty="0">
                <a:sym typeface="Wingdings" pitchFamily="2" charset="2"/>
              </a:rPr>
              <a:t> consumer prefers A to B, or B to A, or indifferent between A and B  only one is true. </a:t>
            </a:r>
            <a:endParaRPr lang="en-US" altLang="en-US" sz="2400" dirty="0"/>
          </a:p>
          <a:p>
            <a:pPr marL="609600" indent="-609600">
              <a:buFontTx/>
              <a:buAutoNum type="arabicPeriod"/>
            </a:pPr>
            <a:endParaRPr lang="en-US" altLang="en-US" sz="800" dirty="0"/>
          </a:p>
          <a:p>
            <a:pPr marL="609600" indent="-609600">
              <a:buFontTx/>
              <a:buAutoNum type="arabicPeriod"/>
            </a:pPr>
            <a:r>
              <a:rPr lang="en-US" altLang="en-US" dirty="0"/>
              <a:t>Preferences are </a:t>
            </a:r>
            <a:r>
              <a:rPr lang="en-US" altLang="en-US" i="1" dirty="0">
                <a:solidFill>
                  <a:srgbClr val="9999FF"/>
                </a:solidFill>
              </a:rPr>
              <a:t>transitive</a:t>
            </a:r>
            <a:r>
              <a:rPr lang="en-US" altLang="en-US" dirty="0"/>
              <a:t>.</a:t>
            </a:r>
          </a:p>
          <a:p>
            <a:pPr marL="990600" lvl="1" indent="-533400">
              <a:buNone/>
            </a:pPr>
            <a:r>
              <a:rPr lang="en-US" altLang="en-US" sz="2400" dirty="0"/>
              <a:t>	If consumer prefers A to B, and B to C, then A must be preferred to C</a:t>
            </a:r>
          </a:p>
          <a:p>
            <a:pPr marL="609600" indent="-609600">
              <a:buFontTx/>
              <a:buAutoNum type="arabicPeriod"/>
            </a:pPr>
            <a:endParaRPr lang="en-US" altLang="en-US" sz="800" dirty="0"/>
          </a:p>
          <a:p>
            <a:pPr marL="609600" indent="-609600">
              <a:buFontTx/>
              <a:buAutoNum type="arabicPeriod"/>
            </a:pPr>
            <a:r>
              <a:rPr lang="en-US" altLang="en-US" dirty="0"/>
              <a:t>Consumers </a:t>
            </a:r>
            <a:r>
              <a:rPr lang="en-US" altLang="en-US" i="1" dirty="0">
                <a:solidFill>
                  <a:srgbClr val="9999FF"/>
                </a:solidFill>
              </a:rPr>
              <a:t>always prefer more</a:t>
            </a:r>
            <a:r>
              <a:rPr lang="en-US" altLang="en-US" dirty="0"/>
              <a:t> of any good to less (</a:t>
            </a:r>
            <a:r>
              <a:rPr lang="en-US" altLang="en-US" dirty="0" err="1">
                <a:solidFill>
                  <a:srgbClr val="00B0F0"/>
                </a:solidFill>
              </a:rPr>
              <a:t>nonsatiation</a:t>
            </a:r>
            <a:r>
              <a:rPr lang="en-US" altLang="en-US" dirty="0"/>
              <a:t>).</a:t>
            </a:r>
          </a:p>
          <a:p>
            <a:pPr marL="990600" lvl="1" indent="-533400">
              <a:buNone/>
            </a:pPr>
            <a:r>
              <a:rPr lang="en-US" altLang="en-US" sz="2400" dirty="0"/>
              <a:t>	</a:t>
            </a:r>
            <a:r>
              <a:rPr lang="en-US" altLang="en-US" sz="2400" b="1" dirty="0">
                <a:solidFill>
                  <a:srgbClr val="FF0000"/>
                </a:solidFill>
              </a:rPr>
              <a:t>More is better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25D29AE-7776-4647-910A-A5F9AB747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236804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6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62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62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62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62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62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64" grpId="0" build="p" autoUpdateAnimBg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erli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38468</TotalTime>
  <Words>1823</Words>
  <Application>Microsoft Macintosh PowerPoint</Application>
  <PresentationFormat>Widescreen</PresentationFormat>
  <Paragraphs>456</Paragraphs>
  <Slides>28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Arial</vt:lpstr>
      <vt:lpstr>Calibri</vt:lpstr>
      <vt:lpstr>Calibri Light</vt:lpstr>
      <vt:lpstr>Cambria</vt:lpstr>
      <vt:lpstr>Cambria Math</vt:lpstr>
      <vt:lpstr>Century Gothic</vt:lpstr>
      <vt:lpstr>Trebuchet MS</vt:lpstr>
      <vt:lpstr>Verdana</vt:lpstr>
      <vt:lpstr>Wingdings</vt:lpstr>
      <vt:lpstr>Office Theme</vt:lpstr>
      <vt:lpstr>Berlin</vt:lpstr>
      <vt:lpstr>Equation</vt:lpstr>
      <vt:lpstr>Principles of Microeconomics Session 2: Crazy Rich Asians  (Consumption 1) </vt:lpstr>
      <vt:lpstr>Crazy Rich Asians</vt:lpstr>
      <vt:lpstr>PowerPoint Presentation</vt:lpstr>
      <vt:lpstr>Session outline</vt:lpstr>
      <vt:lpstr>Consumer behavior</vt:lpstr>
      <vt:lpstr>Preferences, bundles, utility</vt:lpstr>
      <vt:lpstr>Consumer preferences</vt:lpstr>
      <vt:lpstr>@u: Food for thought</vt:lpstr>
      <vt:lpstr>Basic assumptions of preferences</vt:lpstr>
      <vt:lpstr>Food for thought</vt:lpstr>
      <vt:lpstr>PowerPoint Presentation</vt:lpstr>
      <vt:lpstr>Why we need indifference curves</vt:lpstr>
      <vt:lpstr>Indifference curves describe preferences</vt:lpstr>
      <vt:lpstr>Indifference curves: some examples </vt:lpstr>
      <vt:lpstr>PowerPoint Presentation</vt:lpstr>
      <vt:lpstr>PowerPoint Presentation</vt:lpstr>
      <vt:lpstr>Interpreting indifference curves</vt:lpstr>
      <vt:lpstr>Interpreting indifference curves</vt:lpstr>
      <vt:lpstr>Marginal Rate of Substitution</vt:lpstr>
      <vt:lpstr>Marginal Rate of Substitution</vt:lpstr>
      <vt:lpstr>Shape of indifference curves</vt:lpstr>
      <vt:lpstr>PowerPoint Presentation</vt:lpstr>
      <vt:lpstr>PowerPoint Presentation</vt:lpstr>
      <vt:lpstr>Perfect substitutes</vt:lpstr>
      <vt:lpstr>Perfect complements</vt:lpstr>
      <vt:lpstr>Neutral goods</vt:lpstr>
      <vt:lpstr>PowerPoint Presentation</vt:lpstr>
      <vt:lpstr>Deriving MRS from utility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Principles of Microeconomics Session 1: Introduction</dc:title>
  <dc:creator>Jonathan Tan (Assoc Prof)</dc:creator>
  <cp:lastModifiedBy>Jonathan Tan (Assoc Prof)</cp:lastModifiedBy>
  <cp:revision>62</cp:revision>
  <dcterms:created xsi:type="dcterms:W3CDTF">2019-06-03T05:57:49Z</dcterms:created>
  <dcterms:modified xsi:type="dcterms:W3CDTF">2023-08-20T04:53:06Z</dcterms:modified>
</cp:coreProperties>
</file>

<file path=docProps/thumbnail.jpeg>
</file>